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notesMasterIdLst>
    <p:notesMasterId r:id="rId21"/>
  </p:notesMasterIdLst>
  <p:sldIdLst>
    <p:sldId id="257" r:id="rId2"/>
    <p:sldId id="263" r:id="rId3"/>
    <p:sldId id="275" r:id="rId4"/>
    <p:sldId id="268" r:id="rId5"/>
    <p:sldId id="276" r:id="rId6"/>
    <p:sldId id="267" r:id="rId7"/>
    <p:sldId id="274" r:id="rId8"/>
    <p:sldId id="270" r:id="rId9"/>
    <p:sldId id="280" r:id="rId10"/>
    <p:sldId id="278" r:id="rId11"/>
    <p:sldId id="277" r:id="rId12"/>
    <p:sldId id="262" r:id="rId13"/>
    <p:sldId id="271" r:id="rId14"/>
    <p:sldId id="279" r:id="rId15"/>
    <p:sldId id="282" r:id="rId16"/>
    <p:sldId id="272" r:id="rId17"/>
    <p:sldId id="273" r:id="rId18"/>
    <p:sldId id="269" r:id="rId19"/>
    <p:sldId id="28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EEE"/>
    <a:srgbClr val="FBFC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54" autoAdjust="0"/>
    <p:restoredTop sz="94660"/>
  </p:normalViewPr>
  <p:slideViewPr>
    <p:cSldViewPr snapToGrid="0">
      <p:cViewPr varScale="1">
        <p:scale>
          <a:sx n="67" d="100"/>
          <a:sy n="67" d="100"/>
        </p:scale>
        <p:origin x="68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E61D75-2813-4F73-906E-100DCED80EB4}" type="datetimeFigureOut">
              <a:rPr lang="en-IN" smtClean="0"/>
              <a:t>22-06-2021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A237BC-0C2F-4A4D-B1F4-99872221529B}" type="slidenum">
              <a:rPr lang="en-IN" smtClean="0"/>
              <a:t>‹#›</a:t>
            </a:fld>
            <a:endParaRPr lang="en-IN"/>
          </a:p>
        </p:txBody>
      </p:sp>
    </p:spTree>
    <p:extLst>
      <p:ext uri="{BB962C8B-B14F-4D97-AF65-F5344CB8AC3E}">
        <p14:creationId xmlns:p14="http://schemas.microsoft.com/office/powerpoint/2010/main" val="2224758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54A237BC-0C2F-4A4D-B1F4-99872221529B}" type="slidenum">
              <a:rPr lang="en-IN" smtClean="0"/>
              <a:t>1</a:t>
            </a:fld>
            <a:endParaRPr lang="en-IN"/>
          </a:p>
        </p:txBody>
      </p:sp>
    </p:spTree>
    <p:extLst>
      <p:ext uri="{BB962C8B-B14F-4D97-AF65-F5344CB8AC3E}">
        <p14:creationId xmlns:p14="http://schemas.microsoft.com/office/powerpoint/2010/main" val="3955890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FEB95F3-331F-489B-BA95-D5E8C9415B20}" type="datetime1">
              <a:rPr lang="en-IN" smtClean="0"/>
              <a:t>22-06-2021</a:t>
            </a:fld>
            <a:endParaRPr lang="en-IN"/>
          </a:p>
        </p:txBody>
      </p:sp>
      <p:sp>
        <p:nvSpPr>
          <p:cNvPr id="5" name="Footer Placeholder 4"/>
          <p:cNvSpPr>
            <a:spLocks noGrp="1"/>
          </p:cNvSpPr>
          <p:nvPr>
            <p:ph type="ftr" sz="quarter" idx="11"/>
          </p:nvPr>
        </p:nvSpPr>
        <p:spPr/>
        <p:txBody>
          <a:bodyPr/>
          <a:lstStyle/>
          <a:p>
            <a:r>
              <a:rPr lang="en-US"/>
              <a:t>Final Review - Project VIT Bhopal</a:t>
            </a:r>
            <a:endParaRPr lang="en-IN"/>
          </a:p>
        </p:txBody>
      </p:sp>
      <p:sp>
        <p:nvSpPr>
          <p:cNvPr id="6" name="Slide Number Placeholder 5"/>
          <p:cNvSpPr>
            <a:spLocks noGrp="1"/>
          </p:cNvSpPr>
          <p:nvPr>
            <p:ph type="sldNum" sz="quarter" idx="12"/>
          </p:nvPr>
        </p:nvSpPr>
        <p:spPr/>
        <p:txBody>
          <a:bodyPr/>
          <a:lstStyle/>
          <a:p>
            <a:fld id="{8B4F4D29-AE64-4DC6-AA89-A3C2A02DB1BF}"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0200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371A02-3F5D-4D94-8C56-A3E2F976F8D7}" type="datetime1">
              <a:rPr lang="en-IN" smtClean="0"/>
              <a:t>22-06-2021</a:t>
            </a:fld>
            <a:endParaRPr lang="en-IN"/>
          </a:p>
        </p:txBody>
      </p:sp>
      <p:sp>
        <p:nvSpPr>
          <p:cNvPr id="5" name="Footer Placeholder 4"/>
          <p:cNvSpPr>
            <a:spLocks noGrp="1"/>
          </p:cNvSpPr>
          <p:nvPr>
            <p:ph type="ftr" sz="quarter" idx="11"/>
          </p:nvPr>
        </p:nvSpPr>
        <p:spPr/>
        <p:txBody>
          <a:bodyPr/>
          <a:lstStyle/>
          <a:p>
            <a:r>
              <a:rPr lang="en-US"/>
              <a:t>Final Review - Project VIT Bhopal</a:t>
            </a:r>
            <a:endParaRPr lang="en-IN"/>
          </a:p>
        </p:txBody>
      </p:sp>
      <p:sp>
        <p:nvSpPr>
          <p:cNvPr id="6" name="Slide Number Placeholder 5"/>
          <p:cNvSpPr>
            <a:spLocks noGrp="1"/>
          </p:cNvSpPr>
          <p:nvPr>
            <p:ph type="sldNum" sz="quarter" idx="12"/>
          </p:nvPr>
        </p:nvSpPr>
        <p:spPr/>
        <p:txBody>
          <a:bodyPr/>
          <a:lstStyle/>
          <a:p>
            <a:fld id="{8B4F4D29-AE64-4DC6-AA89-A3C2A02DB1BF}" type="slidenum">
              <a:rPr lang="en-IN" smtClean="0"/>
              <a:t>‹#›</a:t>
            </a:fld>
            <a:endParaRPr lang="en-IN"/>
          </a:p>
        </p:txBody>
      </p:sp>
    </p:spTree>
    <p:extLst>
      <p:ext uri="{BB962C8B-B14F-4D97-AF65-F5344CB8AC3E}">
        <p14:creationId xmlns:p14="http://schemas.microsoft.com/office/powerpoint/2010/main" val="1817769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0A60F9-D38D-4082-84F8-0E865C7886BE}" type="datetime1">
              <a:rPr lang="en-IN" smtClean="0"/>
              <a:t>22-06-2021</a:t>
            </a:fld>
            <a:endParaRPr lang="en-IN"/>
          </a:p>
        </p:txBody>
      </p:sp>
      <p:sp>
        <p:nvSpPr>
          <p:cNvPr id="5" name="Footer Placeholder 4"/>
          <p:cNvSpPr>
            <a:spLocks noGrp="1"/>
          </p:cNvSpPr>
          <p:nvPr>
            <p:ph type="ftr" sz="quarter" idx="11"/>
          </p:nvPr>
        </p:nvSpPr>
        <p:spPr/>
        <p:txBody>
          <a:bodyPr/>
          <a:lstStyle/>
          <a:p>
            <a:r>
              <a:rPr lang="en-US"/>
              <a:t>Final Review - Project VIT Bhopal</a:t>
            </a:r>
            <a:endParaRPr lang="en-IN"/>
          </a:p>
        </p:txBody>
      </p:sp>
      <p:sp>
        <p:nvSpPr>
          <p:cNvPr id="6" name="Slide Number Placeholder 5"/>
          <p:cNvSpPr>
            <a:spLocks noGrp="1"/>
          </p:cNvSpPr>
          <p:nvPr>
            <p:ph type="sldNum" sz="quarter" idx="12"/>
          </p:nvPr>
        </p:nvSpPr>
        <p:spPr/>
        <p:txBody>
          <a:bodyPr/>
          <a:lstStyle/>
          <a:p>
            <a:fld id="{8B4F4D29-AE64-4DC6-AA89-A3C2A02DB1BF}" type="slidenum">
              <a:rPr lang="en-IN" smtClean="0"/>
              <a:t>‹#›</a:t>
            </a:fld>
            <a:endParaRPr lang="en-IN"/>
          </a:p>
        </p:txBody>
      </p:sp>
    </p:spTree>
    <p:extLst>
      <p:ext uri="{BB962C8B-B14F-4D97-AF65-F5344CB8AC3E}">
        <p14:creationId xmlns:p14="http://schemas.microsoft.com/office/powerpoint/2010/main" val="1471301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2C80AD5-C8C6-4B19-8471-9E9DAED6EB26}" type="datetime1">
              <a:rPr lang="en-IN" smtClean="0"/>
              <a:t>22-06-2021</a:t>
            </a:fld>
            <a:endParaRPr lang="en-IN"/>
          </a:p>
        </p:txBody>
      </p:sp>
      <p:sp>
        <p:nvSpPr>
          <p:cNvPr id="5" name="Footer Placeholder 4"/>
          <p:cNvSpPr>
            <a:spLocks noGrp="1"/>
          </p:cNvSpPr>
          <p:nvPr>
            <p:ph type="ftr" sz="quarter" idx="11"/>
          </p:nvPr>
        </p:nvSpPr>
        <p:spPr/>
        <p:txBody>
          <a:bodyPr/>
          <a:lstStyle/>
          <a:p>
            <a:r>
              <a:rPr lang="en-US"/>
              <a:t>Final Review - Project VIT Bhopal</a:t>
            </a:r>
            <a:endParaRPr lang="en-IN"/>
          </a:p>
        </p:txBody>
      </p:sp>
      <p:sp>
        <p:nvSpPr>
          <p:cNvPr id="6" name="Slide Number Placeholder 5"/>
          <p:cNvSpPr>
            <a:spLocks noGrp="1"/>
          </p:cNvSpPr>
          <p:nvPr>
            <p:ph type="sldNum" sz="quarter" idx="12"/>
          </p:nvPr>
        </p:nvSpPr>
        <p:spPr/>
        <p:txBody>
          <a:bodyPr/>
          <a:lstStyle/>
          <a:p>
            <a:fld id="{8B4F4D29-AE64-4DC6-AA89-A3C2A02DB1BF}" type="slidenum">
              <a:rPr lang="en-IN" smtClean="0"/>
              <a:t>‹#›</a:t>
            </a:fld>
            <a:endParaRPr lang="en-IN"/>
          </a:p>
        </p:txBody>
      </p:sp>
    </p:spTree>
    <p:extLst>
      <p:ext uri="{BB962C8B-B14F-4D97-AF65-F5344CB8AC3E}">
        <p14:creationId xmlns:p14="http://schemas.microsoft.com/office/powerpoint/2010/main" val="152110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E19560-CCD1-40CB-834C-767AB614BC77}" type="datetime1">
              <a:rPr lang="en-IN" smtClean="0"/>
              <a:t>22-06-2021</a:t>
            </a:fld>
            <a:endParaRPr lang="en-IN"/>
          </a:p>
        </p:txBody>
      </p:sp>
      <p:sp>
        <p:nvSpPr>
          <p:cNvPr id="5" name="Footer Placeholder 4"/>
          <p:cNvSpPr>
            <a:spLocks noGrp="1"/>
          </p:cNvSpPr>
          <p:nvPr>
            <p:ph type="ftr" sz="quarter" idx="11"/>
          </p:nvPr>
        </p:nvSpPr>
        <p:spPr/>
        <p:txBody>
          <a:bodyPr/>
          <a:lstStyle/>
          <a:p>
            <a:r>
              <a:rPr lang="en-US"/>
              <a:t>Final Review - Project VIT Bhopal</a:t>
            </a:r>
            <a:endParaRPr lang="en-IN"/>
          </a:p>
        </p:txBody>
      </p:sp>
      <p:sp>
        <p:nvSpPr>
          <p:cNvPr id="6" name="Slide Number Placeholder 5"/>
          <p:cNvSpPr>
            <a:spLocks noGrp="1"/>
          </p:cNvSpPr>
          <p:nvPr>
            <p:ph type="sldNum" sz="quarter" idx="12"/>
          </p:nvPr>
        </p:nvSpPr>
        <p:spPr/>
        <p:txBody>
          <a:bodyPr/>
          <a:lstStyle/>
          <a:p>
            <a:fld id="{8B4F4D29-AE64-4DC6-AA89-A3C2A02DB1BF}"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0467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050C62-967A-466F-828F-2B019AF1410E}" type="datetime1">
              <a:rPr lang="en-IN" smtClean="0"/>
              <a:t>22-06-2021</a:t>
            </a:fld>
            <a:endParaRPr lang="en-IN"/>
          </a:p>
        </p:txBody>
      </p:sp>
      <p:sp>
        <p:nvSpPr>
          <p:cNvPr id="6" name="Footer Placeholder 5"/>
          <p:cNvSpPr>
            <a:spLocks noGrp="1"/>
          </p:cNvSpPr>
          <p:nvPr>
            <p:ph type="ftr" sz="quarter" idx="11"/>
          </p:nvPr>
        </p:nvSpPr>
        <p:spPr/>
        <p:txBody>
          <a:bodyPr/>
          <a:lstStyle/>
          <a:p>
            <a:r>
              <a:rPr lang="en-US"/>
              <a:t>Final Review - Project VIT Bhopal</a:t>
            </a:r>
            <a:endParaRPr lang="en-IN"/>
          </a:p>
        </p:txBody>
      </p:sp>
      <p:sp>
        <p:nvSpPr>
          <p:cNvPr id="7" name="Slide Number Placeholder 6"/>
          <p:cNvSpPr>
            <a:spLocks noGrp="1"/>
          </p:cNvSpPr>
          <p:nvPr>
            <p:ph type="sldNum" sz="quarter" idx="12"/>
          </p:nvPr>
        </p:nvSpPr>
        <p:spPr/>
        <p:txBody>
          <a:bodyPr/>
          <a:lstStyle/>
          <a:p>
            <a:fld id="{8B4F4D29-AE64-4DC6-AA89-A3C2A02DB1BF}" type="slidenum">
              <a:rPr lang="en-IN" smtClean="0"/>
              <a:t>‹#›</a:t>
            </a:fld>
            <a:endParaRPr lang="en-IN"/>
          </a:p>
        </p:txBody>
      </p:sp>
    </p:spTree>
    <p:extLst>
      <p:ext uri="{BB962C8B-B14F-4D97-AF65-F5344CB8AC3E}">
        <p14:creationId xmlns:p14="http://schemas.microsoft.com/office/powerpoint/2010/main" val="1936590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A8F03AA-1D38-4456-941E-BE7B41B9F1FF}" type="datetime1">
              <a:rPr lang="en-IN" smtClean="0"/>
              <a:t>22-06-2021</a:t>
            </a:fld>
            <a:endParaRPr lang="en-IN"/>
          </a:p>
        </p:txBody>
      </p:sp>
      <p:sp>
        <p:nvSpPr>
          <p:cNvPr id="8" name="Footer Placeholder 7"/>
          <p:cNvSpPr>
            <a:spLocks noGrp="1"/>
          </p:cNvSpPr>
          <p:nvPr>
            <p:ph type="ftr" sz="quarter" idx="11"/>
          </p:nvPr>
        </p:nvSpPr>
        <p:spPr/>
        <p:txBody>
          <a:bodyPr/>
          <a:lstStyle/>
          <a:p>
            <a:r>
              <a:rPr lang="en-US"/>
              <a:t>Final Review - Project VIT Bhopal</a:t>
            </a:r>
            <a:endParaRPr lang="en-IN"/>
          </a:p>
        </p:txBody>
      </p:sp>
      <p:sp>
        <p:nvSpPr>
          <p:cNvPr id="9" name="Slide Number Placeholder 8"/>
          <p:cNvSpPr>
            <a:spLocks noGrp="1"/>
          </p:cNvSpPr>
          <p:nvPr>
            <p:ph type="sldNum" sz="quarter" idx="12"/>
          </p:nvPr>
        </p:nvSpPr>
        <p:spPr/>
        <p:txBody>
          <a:bodyPr/>
          <a:lstStyle/>
          <a:p>
            <a:fld id="{8B4F4D29-AE64-4DC6-AA89-A3C2A02DB1BF}" type="slidenum">
              <a:rPr lang="en-IN" smtClean="0"/>
              <a:t>‹#›</a:t>
            </a:fld>
            <a:endParaRPr lang="en-IN"/>
          </a:p>
        </p:txBody>
      </p:sp>
    </p:spTree>
    <p:extLst>
      <p:ext uri="{BB962C8B-B14F-4D97-AF65-F5344CB8AC3E}">
        <p14:creationId xmlns:p14="http://schemas.microsoft.com/office/powerpoint/2010/main" val="1880879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146621A-577A-44BF-A17B-3E5370E3A111}" type="datetime1">
              <a:rPr lang="en-IN" smtClean="0"/>
              <a:t>22-06-2021</a:t>
            </a:fld>
            <a:endParaRPr lang="en-IN"/>
          </a:p>
        </p:txBody>
      </p:sp>
      <p:sp>
        <p:nvSpPr>
          <p:cNvPr id="4" name="Footer Placeholder 3"/>
          <p:cNvSpPr>
            <a:spLocks noGrp="1"/>
          </p:cNvSpPr>
          <p:nvPr>
            <p:ph type="ftr" sz="quarter" idx="11"/>
          </p:nvPr>
        </p:nvSpPr>
        <p:spPr/>
        <p:txBody>
          <a:bodyPr/>
          <a:lstStyle/>
          <a:p>
            <a:r>
              <a:rPr lang="en-US"/>
              <a:t>Final Review - Project VIT Bhopal</a:t>
            </a:r>
            <a:endParaRPr lang="en-IN"/>
          </a:p>
        </p:txBody>
      </p:sp>
      <p:sp>
        <p:nvSpPr>
          <p:cNvPr id="5" name="Slide Number Placeholder 4"/>
          <p:cNvSpPr>
            <a:spLocks noGrp="1"/>
          </p:cNvSpPr>
          <p:nvPr>
            <p:ph type="sldNum" sz="quarter" idx="12"/>
          </p:nvPr>
        </p:nvSpPr>
        <p:spPr/>
        <p:txBody>
          <a:bodyPr/>
          <a:lstStyle/>
          <a:p>
            <a:fld id="{8B4F4D29-AE64-4DC6-AA89-A3C2A02DB1BF}" type="slidenum">
              <a:rPr lang="en-IN" smtClean="0"/>
              <a:t>‹#›</a:t>
            </a:fld>
            <a:endParaRPr lang="en-IN"/>
          </a:p>
        </p:txBody>
      </p:sp>
    </p:spTree>
    <p:extLst>
      <p:ext uri="{BB962C8B-B14F-4D97-AF65-F5344CB8AC3E}">
        <p14:creationId xmlns:p14="http://schemas.microsoft.com/office/powerpoint/2010/main" val="2188220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6B8DD90-F4BD-4B38-9F6F-4DD2B87BC9B3}" type="datetime1">
              <a:rPr lang="en-IN" smtClean="0"/>
              <a:t>22-06-2021</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Final Review - Project VIT Bhopal</a:t>
            </a:r>
            <a:endParaRPr lang="en-IN"/>
          </a:p>
        </p:txBody>
      </p:sp>
      <p:sp>
        <p:nvSpPr>
          <p:cNvPr id="9" name="Slide Number Placeholder 8"/>
          <p:cNvSpPr>
            <a:spLocks noGrp="1"/>
          </p:cNvSpPr>
          <p:nvPr>
            <p:ph type="sldNum" sz="quarter" idx="12"/>
          </p:nvPr>
        </p:nvSpPr>
        <p:spPr/>
        <p:txBody>
          <a:bodyPr/>
          <a:lstStyle/>
          <a:p>
            <a:fld id="{8B4F4D29-AE64-4DC6-AA89-A3C2A02DB1BF}" type="slidenum">
              <a:rPr lang="en-IN" smtClean="0"/>
              <a:t>‹#›</a:t>
            </a:fld>
            <a:endParaRPr lang="en-IN"/>
          </a:p>
        </p:txBody>
      </p:sp>
    </p:spTree>
    <p:extLst>
      <p:ext uri="{BB962C8B-B14F-4D97-AF65-F5344CB8AC3E}">
        <p14:creationId xmlns:p14="http://schemas.microsoft.com/office/powerpoint/2010/main" val="3454764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87846C1-5F78-47CF-94A5-0556AEB14BA3}" type="datetime1">
              <a:rPr lang="en-IN" smtClean="0"/>
              <a:t>22-06-2021</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Final Review - Project VIT Bhopal</a:t>
            </a:r>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B4F4D29-AE64-4DC6-AA89-A3C2A02DB1BF}" type="slidenum">
              <a:rPr lang="en-IN" smtClean="0"/>
              <a:t>‹#›</a:t>
            </a:fld>
            <a:endParaRPr lang="en-IN"/>
          </a:p>
        </p:txBody>
      </p:sp>
    </p:spTree>
    <p:extLst>
      <p:ext uri="{BB962C8B-B14F-4D97-AF65-F5344CB8AC3E}">
        <p14:creationId xmlns:p14="http://schemas.microsoft.com/office/powerpoint/2010/main" val="45595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9C1AE1-FE6F-4B55-B226-BC4CC5BA1211}" type="datetime1">
              <a:rPr lang="en-IN" smtClean="0"/>
              <a:t>22-06-2021</a:t>
            </a:fld>
            <a:endParaRPr lang="en-IN"/>
          </a:p>
        </p:txBody>
      </p:sp>
      <p:sp>
        <p:nvSpPr>
          <p:cNvPr id="6" name="Footer Placeholder 5"/>
          <p:cNvSpPr>
            <a:spLocks noGrp="1"/>
          </p:cNvSpPr>
          <p:nvPr>
            <p:ph type="ftr" sz="quarter" idx="11"/>
          </p:nvPr>
        </p:nvSpPr>
        <p:spPr/>
        <p:txBody>
          <a:bodyPr/>
          <a:lstStyle/>
          <a:p>
            <a:r>
              <a:rPr lang="en-US"/>
              <a:t>Final Review - Project VIT Bhopal</a:t>
            </a:r>
            <a:endParaRPr lang="en-IN"/>
          </a:p>
        </p:txBody>
      </p:sp>
      <p:sp>
        <p:nvSpPr>
          <p:cNvPr id="7" name="Slide Number Placeholder 6"/>
          <p:cNvSpPr>
            <a:spLocks noGrp="1"/>
          </p:cNvSpPr>
          <p:nvPr>
            <p:ph type="sldNum" sz="quarter" idx="12"/>
          </p:nvPr>
        </p:nvSpPr>
        <p:spPr/>
        <p:txBody>
          <a:bodyPr/>
          <a:lstStyle/>
          <a:p>
            <a:fld id="{8B4F4D29-AE64-4DC6-AA89-A3C2A02DB1BF}" type="slidenum">
              <a:rPr lang="en-IN" smtClean="0"/>
              <a:t>‹#›</a:t>
            </a:fld>
            <a:endParaRPr lang="en-IN"/>
          </a:p>
        </p:txBody>
      </p:sp>
    </p:spTree>
    <p:extLst>
      <p:ext uri="{BB962C8B-B14F-4D97-AF65-F5344CB8AC3E}">
        <p14:creationId xmlns:p14="http://schemas.microsoft.com/office/powerpoint/2010/main" val="1560739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E95BD4C-1023-43DF-9FC1-2C447AAF57F6}" type="datetime1">
              <a:rPr lang="en-IN" smtClean="0"/>
              <a:t>22-06-2021</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Final Review - Project VIT Bhopal</a:t>
            </a:r>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8B4F4D29-AE64-4DC6-AA89-A3C2A02DB1BF}"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8061266"/>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jpe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jpeg"/><Relationship Id="rId5" Type="http://schemas.openxmlformats.org/officeDocument/2006/relationships/image" Target="../media/image16.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Dijkstra's_algorithm" TargetMode="External"/><Relationship Id="rId2" Type="http://schemas.openxmlformats.org/officeDocument/2006/relationships/hyperlink" Target="https://www.learnjavaonline.org/" TargetMode="Externa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image" Target="../media/image9.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37520" y="2369443"/>
            <a:ext cx="10689280" cy="2185214"/>
          </a:xfrm>
          <a:prstGeom prst="rect">
            <a:avLst/>
          </a:prstGeom>
          <a:noFill/>
        </p:spPr>
        <p:txBody>
          <a:bodyPr wrap="square" lIns="91440" tIns="45720" rIns="91440" bIns="45720">
            <a:spAutoFit/>
          </a:bodyPr>
          <a:lstStyle/>
          <a:p>
            <a:pPr algn="ctr"/>
            <a:r>
              <a:rPr lang="en-US" sz="4800" b="1" dirty="0">
                <a:ln w="0"/>
                <a:solidFill>
                  <a:srgbClr val="FF0000"/>
                </a:solidFill>
                <a:effectLst>
                  <a:outerShdw blurRad="38100" dist="19050" dir="2700000" algn="tl" rotWithShape="0">
                    <a:schemeClr val="dk1">
                      <a:alpha val="40000"/>
                    </a:schemeClr>
                  </a:outerShdw>
                </a:effectLst>
              </a:rPr>
              <a:t>Title :- </a:t>
            </a:r>
            <a:r>
              <a:rPr lang="en-US" sz="4800" u="sng" dirty="0">
                <a:ln w="0"/>
                <a:effectLst>
                  <a:outerShdw blurRad="38100" dist="19050" dir="2700000" algn="tl" rotWithShape="0">
                    <a:schemeClr val="dk1">
                      <a:alpha val="40000"/>
                    </a:schemeClr>
                  </a:outerShdw>
                </a:effectLst>
              </a:rPr>
              <a:t>Interactive Algorithm Laboratory </a:t>
            </a:r>
          </a:p>
          <a:p>
            <a:pPr algn="ctr"/>
            <a:r>
              <a:rPr lang="en-US" sz="4800" u="sng" dirty="0">
                <a:ln w="0"/>
                <a:effectLst>
                  <a:outerShdw blurRad="38100" dist="19050" dir="2700000" algn="tl" rotWithShape="0">
                    <a:schemeClr val="dk1">
                      <a:alpha val="40000"/>
                    </a:schemeClr>
                  </a:outerShdw>
                </a:effectLst>
              </a:rPr>
              <a:t> Version 1.0 </a:t>
            </a:r>
            <a:r>
              <a:rPr lang="en-US" sz="4800" b="0" cap="none" spc="0" dirty="0">
                <a:ln w="0"/>
                <a:solidFill>
                  <a:schemeClr val="tx1"/>
                </a:solidFill>
                <a:effectLst>
                  <a:outerShdw blurRad="38100" dist="19050" dir="2700000" algn="tl" rotWithShape="0">
                    <a:schemeClr val="dk1">
                      <a:alpha val="40000"/>
                    </a:schemeClr>
                  </a:outerShdw>
                </a:effectLst>
              </a:rPr>
              <a:t> </a:t>
            </a:r>
          </a:p>
          <a:p>
            <a:pPr algn="ctr"/>
            <a:r>
              <a:rPr lang="en-US" sz="4000" dirty="0">
                <a:ln w="0"/>
                <a:effectLst>
                  <a:outerShdw blurRad="38100" dist="19050" dir="2700000" algn="tl" rotWithShape="0">
                    <a:schemeClr val="dk1">
                      <a:alpha val="40000"/>
                    </a:schemeClr>
                  </a:outerShdw>
                </a:effectLst>
              </a:rPr>
              <a:t>All MCA Algorithms In one software</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4" name="Rectangle 3">
            <a:extLst>
              <a:ext uri="{FF2B5EF4-FFF2-40B4-BE49-F238E27FC236}">
                <a16:creationId xmlns:a16="http://schemas.microsoft.com/office/drawing/2014/main" id="{87383D35-C7DC-4288-A3D1-BA4BBA88ABFF}"/>
              </a:ext>
            </a:extLst>
          </p:cNvPr>
          <p:cNvSpPr/>
          <p:nvPr/>
        </p:nvSpPr>
        <p:spPr>
          <a:xfrm>
            <a:off x="1102075" y="246667"/>
            <a:ext cx="9387630" cy="1754326"/>
          </a:xfrm>
          <a:prstGeom prst="rect">
            <a:avLst/>
          </a:prstGeom>
          <a:noFill/>
        </p:spPr>
        <p:txBody>
          <a:bodyPr wrap="square" lIns="91440" tIns="45720" rIns="91440" bIns="45720">
            <a:spAutoFit/>
          </a:bodyPr>
          <a:lstStyle/>
          <a:p>
            <a:pPr algn="ctr"/>
            <a:r>
              <a:rPr lang="en-US" sz="5400" b="1" cap="none" spc="0" dirty="0">
                <a:ln w="0"/>
                <a:solidFill>
                  <a:srgbClr val="002060"/>
                </a:solidFill>
                <a:effectLst>
                  <a:reflection blurRad="6350" stA="53000" endA="300" endPos="35500" dir="5400000" sy="-90000" algn="bl" rotWithShape="0"/>
                </a:effectLst>
              </a:rPr>
              <a:t>3</a:t>
            </a:r>
            <a:r>
              <a:rPr lang="en-US" sz="5400" b="1" cap="none" spc="0" baseline="30000" dirty="0">
                <a:ln w="0"/>
                <a:solidFill>
                  <a:srgbClr val="002060"/>
                </a:solidFill>
                <a:effectLst>
                  <a:reflection blurRad="6350" stA="53000" endA="300" endPos="35500" dir="5400000" sy="-90000" algn="bl" rotWithShape="0"/>
                </a:effectLst>
              </a:rPr>
              <a:t>Rd</a:t>
            </a:r>
            <a:r>
              <a:rPr lang="en-US" sz="5400" b="1" cap="none" spc="0" dirty="0">
                <a:ln w="0"/>
                <a:solidFill>
                  <a:srgbClr val="002060"/>
                </a:solidFill>
                <a:effectLst>
                  <a:reflection blurRad="6350" stA="53000" endA="300" endPos="35500" dir="5400000" sy="-90000" algn="bl" rotWithShape="0"/>
                </a:effectLst>
              </a:rPr>
              <a:t> Semester Project</a:t>
            </a:r>
          </a:p>
          <a:p>
            <a:pPr algn="ctr"/>
            <a:r>
              <a:rPr lang="en-US" sz="5400" b="1" dirty="0">
                <a:ln w="0"/>
                <a:solidFill>
                  <a:srgbClr val="002060"/>
                </a:solidFill>
                <a:effectLst>
                  <a:reflection blurRad="6350" stA="53000" endA="300" endPos="35500" dir="5400000" sy="-90000" algn="bl" rotWithShape="0"/>
                </a:effectLst>
              </a:rPr>
              <a:t>(Final Review)</a:t>
            </a:r>
            <a:endParaRPr lang="en-US" sz="5400" b="1" cap="none" spc="0" dirty="0">
              <a:ln w="0"/>
              <a:solidFill>
                <a:srgbClr val="002060"/>
              </a:solidFill>
              <a:effectLst>
                <a:reflection blurRad="6350" stA="53000" endA="300" endPos="35500" dir="5400000" sy="-90000" algn="bl" rotWithShape="0"/>
              </a:effectLst>
            </a:endParaRPr>
          </a:p>
        </p:txBody>
      </p:sp>
      <p:sp>
        <p:nvSpPr>
          <p:cNvPr id="5" name="Rectangle 4">
            <a:extLst>
              <a:ext uri="{FF2B5EF4-FFF2-40B4-BE49-F238E27FC236}">
                <a16:creationId xmlns:a16="http://schemas.microsoft.com/office/drawing/2014/main" id="{C10C44AE-08FA-4075-8A32-08D6A5F235AD}"/>
              </a:ext>
            </a:extLst>
          </p:cNvPr>
          <p:cNvSpPr/>
          <p:nvPr/>
        </p:nvSpPr>
        <p:spPr>
          <a:xfrm>
            <a:off x="831787" y="4493375"/>
            <a:ext cx="9814331" cy="1323439"/>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000" b="1" u="sng" cap="none" spc="0" dirty="0">
                <a:ln/>
                <a:solidFill>
                  <a:schemeClr val="accent4"/>
                </a:solidFill>
                <a:effectLst/>
              </a:rPr>
              <a:t>Supervisor Name </a:t>
            </a:r>
            <a:r>
              <a:rPr lang="en-US" sz="4000" b="1" cap="none" spc="0" dirty="0">
                <a:ln/>
                <a:solidFill>
                  <a:schemeClr val="accent4"/>
                </a:solidFill>
                <a:effectLst/>
              </a:rPr>
              <a:t>: Dr Gaurav Pareek Sir and                </a:t>
            </a:r>
          </a:p>
          <a:p>
            <a:pPr algn="ctr"/>
            <a:r>
              <a:rPr lang="en-US" sz="4000" b="1" cap="none" spc="0" dirty="0">
                <a:ln/>
                <a:solidFill>
                  <a:schemeClr val="accent4"/>
                </a:solidFill>
                <a:effectLst/>
              </a:rPr>
              <a:t>                          Dr Kanchan Madam </a:t>
            </a:r>
          </a:p>
        </p:txBody>
      </p:sp>
      <p:sp>
        <p:nvSpPr>
          <p:cNvPr id="6" name="Rectangle 5">
            <a:extLst>
              <a:ext uri="{FF2B5EF4-FFF2-40B4-BE49-F238E27FC236}">
                <a16:creationId xmlns:a16="http://schemas.microsoft.com/office/drawing/2014/main" id="{63B4E200-7360-4C8F-AD17-A5A6223D2C3B}"/>
              </a:ext>
            </a:extLst>
          </p:cNvPr>
          <p:cNvSpPr/>
          <p:nvPr/>
        </p:nvSpPr>
        <p:spPr>
          <a:xfrm>
            <a:off x="1279200" y="5755531"/>
            <a:ext cx="9366918" cy="707886"/>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000" b="1" u="sng" cap="none" spc="0" dirty="0">
                <a:ln/>
                <a:solidFill>
                  <a:schemeClr val="accent2">
                    <a:lumMod val="50000"/>
                  </a:schemeClr>
                </a:solidFill>
                <a:effectLst/>
              </a:rPr>
              <a:t>Team : </a:t>
            </a:r>
            <a:r>
              <a:rPr lang="en-US" sz="4000" b="1" cap="none" spc="0" dirty="0">
                <a:ln/>
                <a:solidFill>
                  <a:schemeClr val="accent2">
                    <a:lumMod val="50000"/>
                  </a:schemeClr>
                </a:solidFill>
                <a:effectLst/>
              </a:rPr>
              <a:t>Vikash Singh (</a:t>
            </a:r>
            <a:r>
              <a:rPr lang="en-IN" sz="4000" b="1" cap="none" spc="0" dirty="0">
                <a:ln/>
                <a:solidFill>
                  <a:schemeClr val="accent2">
                    <a:lumMod val="50000"/>
                  </a:schemeClr>
                </a:solidFill>
                <a:effectLst/>
              </a:rPr>
              <a:t>20MCA10050)</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86732" y="0"/>
            <a:ext cx="1705268" cy="720679"/>
          </a:xfrm>
          <a:prstGeom prst="rect">
            <a:avLst/>
          </a:prstGeom>
        </p:spPr>
      </p:pic>
      <p:sp>
        <p:nvSpPr>
          <p:cNvPr id="7" name="Footer Placeholder 6"/>
          <p:cNvSpPr>
            <a:spLocks noGrp="1"/>
          </p:cNvSpPr>
          <p:nvPr>
            <p:ph type="ftr" sz="quarter" idx="11"/>
          </p:nvPr>
        </p:nvSpPr>
        <p:spPr/>
        <p:txBody>
          <a:bodyPr/>
          <a:lstStyle/>
          <a:p>
            <a:r>
              <a:rPr lang="en-US"/>
              <a:t>Final Review - Project VIT Bhopal</a:t>
            </a:r>
            <a:endParaRPr lang="en-IN"/>
          </a:p>
        </p:txBody>
      </p:sp>
      <p:sp>
        <p:nvSpPr>
          <p:cNvPr id="8" name="Slide Number Placeholder 7"/>
          <p:cNvSpPr>
            <a:spLocks noGrp="1"/>
          </p:cNvSpPr>
          <p:nvPr>
            <p:ph type="sldNum" sz="quarter" idx="12"/>
          </p:nvPr>
        </p:nvSpPr>
        <p:spPr/>
        <p:txBody>
          <a:bodyPr/>
          <a:lstStyle/>
          <a:p>
            <a:fld id="{8B4F4D29-AE64-4DC6-AA89-A3C2A02DB1BF}" type="slidenum">
              <a:rPr lang="en-IN" smtClean="0"/>
              <a:t>1</a:t>
            </a:fld>
            <a:endParaRPr lang="en-IN"/>
          </a:p>
        </p:txBody>
      </p:sp>
    </p:spTree>
    <p:extLst>
      <p:ext uri="{BB962C8B-B14F-4D97-AF65-F5344CB8AC3E}">
        <p14:creationId xmlns:p14="http://schemas.microsoft.com/office/powerpoint/2010/main" val="851749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67360" y="2413561"/>
            <a:ext cx="5242218" cy="3397959"/>
          </a:xfrm>
          <a:prstGeom prst="rect">
            <a:avLst/>
          </a:prstGeom>
          <a:ln w="50800">
            <a:solidFill>
              <a:schemeClr val="tx1">
                <a:lumMod val="95000"/>
                <a:lumOff val="5000"/>
              </a:schemeClr>
            </a:solidFill>
          </a:ln>
        </p:spPr>
      </p:pic>
      <p:sp>
        <p:nvSpPr>
          <p:cNvPr id="4" name="Rectangle 3"/>
          <p:cNvSpPr/>
          <p:nvPr/>
        </p:nvSpPr>
        <p:spPr>
          <a:xfrm>
            <a:off x="467360" y="646331"/>
            <a:ext cx="8865376" cy="1015663"/>
          </a:xfrm>
          <a:prstGeom prst="rect">
            <a:avLst/>
          </a:prstGeom>
          <a:noFill/>
        </p:spPr>
        <p:txBody>
          <a:bodyPr wrap="none" lIns="91440" tIns="45720" rIns="91440" bIns="45720">
            <a:spAutoFit/>
          </a:bodyPr>
          <a:lstStyle/>
          <a:p>
            <a:pPr marL="457200" indent="-457200">
              <a:buAutoNum type="arabicPeriod"/>
            </a:pPr>
            <a:r>
              <a:rPr lang="en-US" sz="2000" b="1" cap="none" spc="0" dirty="0">
                <a:ln w="0"/>
                <a:solidFill>
                  <a:schemeClr val="tx1"/>
                </a:solidFill>
                <a:effectLst>
                  <a:outerShdw blurRad="38100" dist="19050" dir="2700000" algn="tl" rotWithShape="0">
                    <a:schemeClr val="dk1">
                      <a:alpha val="40000"/>
                    </a:schemeClr>
                  </a:outerShdw>
                </a:effectLst>
              </a:rPr>
              <a:t>Weight of any node can be changes by clicking on the edge </a:t>
            </a:r>
            <a:r>
              <a:rPr lang="en-US" sz="2000" b="1" cap="none" spc="0" dirty="0">
                <a:ln w="0"/>
                <a:solidFill>
                  <a:srgbClr val="00B050"/>
                </a:solidFill>
                <a:effectLst>
                  <a:outerShdw blurRad="38100" dist="19050" dir="2700000" algn="tl" rotWithShape="0">
                    <a:schemeClr val="dk1">
                      <a:alpha val="40000"/>
                    </a:schemeClr>
                  </a:outerShdw>
                </a:effectLst>
              </a:rPr>
              <a:t>INTERACTIVELY</a:t>
            </a:r>
            <a:r>
              <a:rPr lang="en-US" sz="2000" b="1" cap="none" spc="0" dirty="0">
                <a:ln w="0"/>
                <a:solidFill>
                  <a:schemeClr val="tx1"/>
                </a:solidFill>
                <a:effectLst>
                  <a:outerShdw blurRad="38100" dist="19050" dir="2700000" algn="tl" rotWithShape="0">
                    <a:schemeClr val="dk1">
                      <a:alpha val="40000"/>
                    </a:schemeClr>
                  </a:outerShdw>
                </a:effectLst>
              </a:rPr>
              <a:t>.</a:t>
            </a:r>
          </a:p>
          <a:p>
            <a:pPr marL="457200" indent="-457200">
              <a:buAutoNum type="arabicPeriod"/>
            </a:pPr>
            <a:r>
              <a:rPr lang="en-US" sz="2000" b="1" dirty="0">
                <a:ln w="0"/>
                <a:effectLst>
                  <a:outerShdw blurRad="38100" dist="19050" dir="2700000" algn="tl" rotWithShape="0">
                    <a:schemeClr val="dk1">
                      <a:alpha val="40000"/>
                    </a:schemeClr>
                  </a:outerShdw>
                </a:effectLst>
              </a:rPr>
              <a:t>Shortest path will be shown with </a:t>
            </a:r>
            <a:r>
              <a:rPr lang="en-US" sz="2000" b="1" dirty="0">
                <a:ln w="0"/>
                <a:solidFill>
                  <a:srgbClr val="FF0000"/>
                </a:solidFill>
                <a:effectLst>
                  <a:outerShdw blurRad="38100" dist="19050" dir="2700000" algn="tl" rotWithShape="0">
                    <a:schemeClr val="dk1">
                      <a:alpha val="40000"/>
                    </a:schemeClr>
                  </a:outerShdw>
                </a:effectLst>
              </a:rPr>
              <a:t>color coding of </a:t>
            </a:r>
            <a:r>
              <a:rPr lang="en-US" sz="2000" b="1" dirty="0">
                <a:ln w="0"/>
                <a:effectLst>
                  <a:outerShdw blurRad="38100" dist="19050" dir="2700000" algn="tl" rotWithShape="0">
                    <a:schemeClr val="dk1">
                      <a:alpha val="40000"/>
                    </a:schemeClr>
                  </a:outerShdw>
                </a:effectLst>
              </a:rPr>
              <a:t>source and destination node</a:t>
            </a:r>
          </a:p>
          <a:p>
            <a:pPr marL="457200" indent="-457200">
              <a:buAutoNum type="arabicPeriod"/>
            </a:pPr>
            <a:r>
              <a:rPr lang="en-US" sz="2000" b="1" dirty="0">
                <a:ln w="0"/>
                <a:effectLst>
                  <a:outerShdw blurRad="38100" dist="19050" dir="2700000" algn="tl" rotWithShape="0">
                    <a:schemeClr val="dk1">
                      <a:alpha val="40000"/>
                    </a:schemeClr>
                  </a:outerShdw>
                </a:effectLst>
              </a:rPr>
              <a:t>Edges and nodes can be moved here and there on screen itself</a:t>
            </a:r>
          </a:p>
        </p:txBody>
      </p:sp>
      <p:sp>
        <p:nvSpPr>
          <p:cNvPr id="5" name="Rectangle 4"/>
          <p:cNvSpPr/>
          <p:nvPr/>
        </p:nvSpPr>
        <p:spPr>
          <a:xfrm>
            <a:off x="2710024" y="2632740"/>
            <a:ext cx="3166571" cy="400110"/>
          </a:xfrm>
          <a:prstGeom prst="rect">
            <a:avLst/>
          </a:prstGeom>
          <a:noFill/>
        </p:spPr>
        <p:txBody>
          <a:bodyPr wrap="none" lIns="91440" tIns="45720" rIns="91440" bIns="45720">
            <a:spAutoFit/>
          </a:bodyPr>
          <a:lstStyle/>
          <a:p>
            <a:pPr algn="ctr"/>
            <a:r>
              <a:rPr lang="en-US" sz="2000" b="1" cap="none" spc="0" dirty="0">
                <a:ln w="0"/>
                <a:solidFill>
                  <a:schemeClr val="tx1"/>
                </a:solidFill>
                <a:effectLst>
                  <a:outerShdw blurRad="38100" dist="19050" dir="2700000" algn="tl" rotWithShape="0">
                    <a:schemeClr val="dk1">
                      <a:alpha val="40000"/>
                    </a:schemeClr>
                  </a:outerShdw>
                </a:effectLst>
              </a:rPr>
              <a:t>Change Weight of any node</a:t>
            </a:r>
          </a:p>
        </p:txBody>
      </p:sp>
      <p:pic>
        <p:nvPicPr>
          <p:cNvPr id="6" name="Picture 5"/>
          <p:cNvPicPr>
            <a:picLocks noChangeAspect="1"/>
          </p:cNvPicPr>
          <p:nvPr/>
        </p:nvPicPr>
        <p:blipFill>
          <a:blip r:embed="rId3"/>
          <a:stretch>
            <a:fillRect/>
          </a:stretch>
        </p:blipFill>
        <p:spPr>
          <a:xfrm>
            <a:off x="6043612" y="2413561"/>
            <a:ext cx="6008687" cy="4271327"/>
          </a:xfrm>
          <a:prstGeom prst="rect">
            <a:avLst/>
          </a:prstGeom>
          <a:solidFill>
            <a:schemeClr val="bg1"/>
          </a:solidFill>
          <a:ln w="50800">
            <a:solidFill>
              <a:schemeClr val="tx1">
                <a:lumMod val="95000"/>
                <a:lumOff val="5000"/>
              </a:schemeClr>
            </a:solidFill>
          </a:ln>
        </p:spPr>
      </p:pic>
      <p:sp>
        <p:nvSpPr>
          <p:cNvPr id="7" name="Rectangle 6"/>
          <p:cNvSpPr/>
          <p:nvPr/>
        </p:nvSpPr>
        <p:spPr>
          <a:xfrm>
            <a:off x="9743923" y="2501960"/>
            <a:ext cx="2167196" cy="400110"/>
          </a:xfrm>
          <a:prstGeom prst="rect">
            <a:avLst/>
          </a:prstGeom>
          <a:noFill/>
        </p:spPr>
        <p:txBody>
          <a:bodyPr wrap="none" lIns="91440" tIns="45720" rIns="91440" bIns="45720">
            <a:spAutoFit/>
          </a:bodyPr>
          <a:lstStyle/>
          <a:p>
            <a:pPr algn="ctr"/>
            <a:r>
              <a:rPr lang="en-US" sz="2000" b="1" cap="none" spc="0" dirty="0">
                <a:ln w="0"/>
                <a:solidFill>
                  <a:schemeClr val="tx1"/>
                </a:solidFill>
                <a:effectLst>
                  <a:outerShdw blurRad="38100" dist="19050" dir="2700000" algn="tl" rotWithShape="0">
                    <a:schemeClr val="dk1">
                      <a:alpha val="40000"/>
                    </a:schemeClr>
                  </a:outerShdw>
                </a:effectLst>
              </a:rPr>
              <a:t>Final shortest path</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86732" y="0"/>
            <a:ext cx="1705268" cy="720679"/>
          </a:xfrm>
          <a:prstGeom prst="rect">
            <a:avLst/>
          </a:prstGeom>
        </p:spPr>
      </p:pic>
      <p:sp>
        <p:nvSpPr>
          <p:cNvPr id="9" name="Rectangle 8"/>
          <p:cNvSpPr/>
          <p:nvPr/>
        </p:nvSpPr>
        <p:spPr>
          <a:xfrm>
            <a:off x="434184" y="61556"/>
            <a:ext cx="7177799" cy="584775"/>
          </a:xfrm>
          <a:prstGeom prst="rect">
            <a:avLst/>
          </a:prstGeom>
          <a:noFill/>
        </p:spPr>
        <p:txBody>
          <a:bodyPr wrap="none" lIns="91440" tIns="45720" rIns="91440" bIns="45720">
            <a:spAutoFit/>
          </a:bodyPr>
          <a:lstStyle/>
          <a:p>
            <a:pPr algn="ctr"/>
            <a:r>
              <a:rPr lang="en-US" sz="3200" dirty="0">
                <a:ln w="0"/>
                <a:solidFill>
                  <a:srgbClr val="FF0000"/>
                </a:solidFill>
                <a:effectLst>
                  <a:outerShdw blurRad="38100" dist="19050" dir="2700000" algn="tl" rotWithShape="0">
                    <a:schemeClr val="dk1">
                      <a:alpha val="40000"/>
                    </a:schemeClr>
                  </a:outerShdw>
                </a:effectLst>
              </a:rPr>
              <a:t>1. Interactive Dijkstra Algorithm on screen</a:t>
            </a:r>
          </a:p>
        </p:txBody>
      </p:sp>
      <p:sp>
        <p:nvSpPr>
          <p:cNvPr id="10" name="Rectangle 9"/>
          <p:cNvSpPr/>
          <p:nvPr/>
        </p:nvSpPr>
        <p:spPr>
          <a:xfrm>
            <a:off x="6043612" y="1916534"/>
            <a:ext cx="2161169" cy="461665"/>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sz="2400" dirty="0">
                <a:ln w="0"/>
                <a:solidFill>
                  <a:srgbClr val="FF0000"/>
                </a:solidFill>
                <a:effectLst>
                  <a:outerShdw blurRad="38100" dist="19050" dir="2700000" algn="tl" rotWithShape="0">
                    <a:schemeClr val="dk1">
                      <a:alpha val="40000"/>
                    </a:schemeClr>
                  </a:outerShdw>
                </a:effectLst>
              </a:rPr>
              <a:t>Output Screen</a:t>
            </a:r>
          </a:p>
        </p:txBody>
      </p:sp>
      <p:sp>
        <p:nvSpPr>
          <p:cNvPr id="11" name="Footer Placeholder 10"/>
          <p:cNvSpPr>
            <a:spLocks noGrp="1"/>
          </p:cNvSpPr>
          <p:nvPr>
            <p:ph type="ftr" sz="quarter" idx="11"/>
          </p:nvPr>
        </p:nvSpPr>
        <p:spPr/>
        <p:txBody>
          <a:bodyPr/>
          <a:lstStyle/>
          <a:p>
            <a:r>
              <a:rPr lang="en-US"/>
              <a:t>Final Review - Project VIT Bhopal</a:t>
            </a:r>
            <a:endParaRPr lang="en-IN"/>
          </a:p>
        </p:txBody>
      </p:sp>
      <p:sp>
        <p:nvSpPr>
          <p:cNvPr id="12" name="Slide Number Placeholder 11"/>
          <p:cNvSpPr>
            <a:spLocks noGrp="1"/>
          </p:cNvSpPr>
          <p:nvPr>
            <p:ph type="sldNum" sz="quarter" idx="12"/>
          </p:nvPr>
        </p:nvSpPr>
        <p:spPr/>
        <p:txBody>
          <a:bodyPr/>
          <a:lstStyle/>
          <a:p>
            <a:fld id="{8B4F4D29-AE64-4DC6-AA89-A3C2A02DB1BF}" type="slidenum">
              <a:rPr lang="en-IN" smtClean="0"/>
              <a:t>10</a:t>
            </a:fld>
            <a:endParaRPr lang="en-IN"/>
          </a:p>
        </p:txBody>
      </p:sp>
    </p:spTree>
    <p:extLst>
      <p:ext uri="{BB962C8B-B14F-4D97-AF65-F5344CB8AC3E}">
        <p14:creationId xmlns:p14="http://schemas.microsoft.com/office/powerpoint/2010/main" val="3824716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4E775C-0D3C-4DAD-BFCF-4233CEE0FDBE}"/>
              </a:ext>
            </a:extLst>
          </p:cNvPr>
          <p:cNvSpPr txBox="1"/>
          <p:nvPr/>
        </p:nvSpPr>
        <p:spPr>
          <a:xfrm>
            <a:off x="1046480" y="3360420"/>
            <a:ext cx="9846944" cy="2862322"/>
          </a:xfrm>
          <a:prstGeom prst="rect">
            <a:avLst/>
          </a:prstGeom>
          <a:noFill/>
        </p:spPr>
        <p:txBody>
          <a:bodyPr wrap="square">
            <a:spAutoFit/>
          </a:bodyPr>
          <a:lstStyle/>
          <a:p>
            <a:pPr algn="l" fontAlgn="base"/>
            <a:r>
              <a:rPr lang="en-US" sz="2000" b="1" dirty="0">
                <a:ln w="0"/>
                <a:effectLst>
                  <a:outerShdw blurRad="38100" dist="19050" dir="2700000" algn="tl" rotWithShape="0">
                    <a:schemeClr val="dk1">
                      <a:alpha val="40000"/>
                    </a:schemeClr>
                  </a:outerShdw>
                </a:effectLst>
              </a:rPr>
              <a:t>1. Arrival Time: Time at which the process arrives in the ready queue.</a:t>
            </a:r>
          </a:p>
          <a:p>
            <a:pPr algn="l" fontAlgn="base"/>
            <a:br>
              <a:rPr lang="en-US" sz="2000" b="1" dirty="0">
                <a:ln w="0"/>
                <a:effectLst>
                  <a:outerShdw blurRad="38100" dist="19050" dir="2700000" algn="tl" rotWithShape="0">
                    <a:schemeClr val="dk1">
                      <a:alpha val="40000"/>
                    </a:schemeClr>
                  </a:outerShdw>
                </a:effectLst>
              </a:rPr>
            </a:br>
            <a:r>
              <a:rPr lang="en-US" sz="2000" b="1" dirty="0">
                <a:ln w="0"/>
                <a:effectLst>
                  <a:outerShdw blurRad="38100" dist="19050" dir="2700000" algn="tl" rotWithShape="0">
                    <a:schemeClr val="dk1">
                      <a:alpha val="40000"/>
                    </a:schemeClr>
                  </a:outerShdw>
                </a:effectLst>
              </a:rPr>
              <a:t>2. Burst Time: Time required by a process for CPU execution.</a:t>
            </a:r>
          </a:p>
          <a:p>
            <a:pPr algn="l" fontAlgn="base"/>
            <a:br>
              <a:rPr lang="en-US" sz="2000" b="1" dirty="0">
                <a:ln w="0"/>
                <a:effectLst>
                  <a:outerShdw blurRad="38100" dist="19050" dir="2700000" algn="tl" rotWithShape="0">
                    <a:schemeClr val="dk1">
                      <a:alpha val="40000"/>
                    </a:schemeClr>
                  </a:outerShdw>
                </a:effectLst>
              </a:rPr>
            </a:br>
            <a:r>
              <a:rPr lang="en-US" sz="2000" b="1" dirty="0">
                <a:ln w="0"/>
                <a:effectLst>
                  <a:outerShdw blurRad="38100" dist="19050" dir="2700000" algn="tl" rotWithShape="0">
                    <a:schemeClr val="dk1">
                      <a:alpha val="40000"/>
                    </a:schemeClr>
                  </a:outerShdw>
                </a:effectLst>
              </a:rPr>
              <a:t>3. Turn Around Time: Time Difference between completion time and arrival time.</a:t>
            </a:r>
            <a:br>
              <a:rPr lang="en-US" sz="2000" b="1" dirty="0">
                <a:ln w="0"/>
                <a:effectLst>
                  <a:outerShdw blurRad="38100" dist="19050" dir="2700000" algn="tl" rotWithShape="0">
                    <a:schemeClr val="dk1">
                      <a:alpha val="40000"/>
                    </a:schemeClr>
                  </a:outerShdw>
                </a:effectLst>
              </a:rPr>
            </a:br>
            <a:r>
              <a:rPr lang="en-US" sz="2000" b="1" dirty="0">
                <a:ln w="0"/>
                <a:effectLst>
                  <a:outerShdw blurRad="38100" dist="19050" dir="2700000" algn="tl" rotWithShape="0">
                    <a:schemeClr val="dk1">
                      <a:alpha val="40000"/>
                    </a:schemeClr>
                  </a:outerShdw>
                </a:effectLst>
              </a:rPr>
              <a:t>Turn Around Time = Completion Time – Arrival Time</a:t>
            </a:r>
          </a:p>
          <a:p>
            <a:pPr algn="l" fontAlgn="base"/>
            <a:endParaRPr lang="en-US" sz="2000" b="1" dirty="0">
              <a:ln w="0"/>
              <a:effectLst>
                <a:outerShdw blurRad="38100" dist="19050" dir="2700000" algn="tl" rotWithShape="0">
                  <a:schemeClr val="dk1">
                    <a:alpha val="40000"/>
                  </a:schemeClr>
                </a:outerShdw>
              </a:effectLst>
            </a:endParaRPr>
          </a:p>
          <a:p>
            <a:pPr algn="l" fontAlgn="base"/>
            <a:r>
              <a:rPr lang="en-US" sz="2000" b="1" dirty="0">
                <a:ln w="0"/>
                <a:effectLst>
                  <a:outerShdw blurRad="38100" dist="19050" dir="2700000" algn="tl" rotWithShape="0">
                    <a:schemeClr val="dk1">
                      <a:alpha val="40000"/>
                    </a:schemeClr>
                  </a:outerShdw>
                </a:effectLst>
              </a:rPr>
              <a:t>4. Waiting Time(W.T): Time Difference between turn around time and burst time.</a:t>
            </a:r>
            <a:br>
              <a:rPr lang="en-US" sz="2000" b="1" dirty="0">
                <a:ln w="0"/>
                <a:effectLst>
                  <a:outerShdw blurRad="38100" dist="19050" dir="2700000" algn="tl" rotWithShape="0">
                    <a:schemeClr val="dk1">
                      <a:alpha val="40000"/>
                    </a:schemeClr>
                  </a:outerShdw>
                </a:effectLst>
              </a:rPr>
            </a:br>
            <a:r>
              <a:rPr lang="en-US" sz="2000" b="1" dirty="0">
                <a:ln w="0"/>
                <a:effectLst>
                  <a:outerShdw blurRad="38100" dist="19050" dir="2700000" algn="tl" rotWithShape="0">
                    <a:schemeClr val="dk1">
                      <a:alpha val="40000"/>
                    </a:schemeClr>
                  </a:outerShdw>
                </a:effectLst>
              </a:rPr>
              <a:t>Waiting Time = Turn Around Time – Burst Time</a:t>
            </a:r>
          </a:p>
        </p:txBody>
      </p:sp>
      <p:sp>
        <p:nvSpPr>
          <p:cNvPr id="5" name="Rectangle 4"/>
          <p:cNvSpPr/>
          <p:nvPr/>
        </p:nvSpPr>
        <p:spPr>
          <a:xfrm>
            <a:off x="820138" y="514784"/>
            <a:ext cx="5197641" cy="584775"/>
          </a:xfrm>
          <a:prstGeom prst="rect">
            <a:avLst/>
          </a:prstGeom>
        </p:spPr>
        <p:txBody>
          <a:bodyPr wrap="none">
            <a:spAutoFit/>
          </a:bodyPr>
          <a:lstStyle/>
          <a:p>
            <a:r>
              <a:rPr lang="en-US" sz="3200" dirty="0">
                <a:ln w="0"/>
                <a:solidFill>
                  <a:srgbClr val="FF0000"/>
                </a:solidFill>
                <a:effectLst>
                  <a:outerShdw blurRad="38100" dist="19050" dir="2700000" algn="tl" rotWithShape="0">
                    <a:schemeClr val="dk1">
                      <a:alpha val="40000"/>
                    </a:schemeClr>
                  </a:outerShdw>
                </a:effectLst>
              </a:rPr>
              <a:t>2. CPU Scheduling Algorithms</a:t>
            </a:r>
          </a:p>
        </p:txBody>
      </p:sp>
      <p:sp>
        <p:nvSpPr>
          <p:cNvPr id="3" name="Rectangle 2"/>
          <p:cNvSpPr/>
          <p:nvPr/>
        </p:nvSpPr>
        <p:spPr>
          <a:xfrm>
            <a:off x="1046480" y="1260493"/>
            <a:ext cx="10424159" cy="1938992"/>
          </a:xfrm>
          <a:prstGeom prst="rect">
            <a:avLst/>
          </a:prstGeom>
        </p:spPr>
        <p:txBody>
          <a:bodyPr wrap="square">
            <a:spAutoFit/>
          </a:bodyPr>
          <a:lstStyle/>
          <a:p>
            <a:r>
              <a:rPr lang="en-US" sz="2000" b="1" dirty="0">
                <a:ln w="0"/>
                <a:effectLst>
                  <a:outerShdw blurRad="38100" dist="19050" dir="2700000" algn="tl" rotWithShape="0">
                    <a:schemeClr val="dk1">
                      <a:alpha val="40000"/>
                    </a:schemeClr>
                  </a:outerShdw>
                </a:effectLst>
              </a:rPr>
              <a:t>CPU Scheduling </a:t>
            </a:r>
            <a:r>
              <a:rPr lang="en-US" sz="2000" dirty="0">
                <a:ln w="0"/>
                <a:effectLst>
                  <a:outerShdw blurRad="38100" dist="19050" dir="2700000" algn="tl" rotWithShape="0">
                    <a:schemeClr val="dk1">
                      <a:alpha val="40000"/>
                    </a:schemeClr>
                  </a:outerShdw>
                </a:effectLst>
              </a:rPr>
              <a:t>is a process of determining which process will own CPU for execution while another process is on hold. </a:t>
            </a:r>
          </a:p>
          <a:p>
            <a:r>
              <a:rPr lang="en-US" sz="2000" dirty="0">
                <a:ln w="0"/>
                <a:effectLst>
                  <a:outerShdw blurRad="38100" dist="19050" dir="2700000" algn="tl" rotWithShape="0">
                    <a:schemeClr val="dk1">
                      <a:alpha val="40000"/>
                    </a:schemeClr>
                  </a:outerShdw>
                </a:effectLst>
              </a:rPr>
              <a:t>The main task of CPU scheduling is to make sure that whenever the CPU remains idle, the OS at least select one of the processes available in the ready queue for execution. </a:t>
            </a:r>
          </a:p>
          <a:p>
            <a:r>
              <a:rPr lang="en-US" sz="2000" dirty="0">
                <a:ln w="0"/>
                <a:effectLst>
                  <a:outerShdw blurRad="38100" dist="19050" dir="2700000" algn="tl" rotWithShape="0">
                    <a:schemeClr val="dk1">
                      <a:alpha val="40000"/>
                    </a:schemeClr>
                  </a:outerShdw>
                </a:effectLst>
              </a:rPr>
              <a:t>The selection process will be carried out by the CPU scheduler. It selects one of the processes in memory that are ready for execution.</a:t>
            </a:r>
            <a:endParaRPr lang="en-IN" sz="2000" dirty="0">
              <a:ln w="0"/>
              <a:effectLst>
                <a:outerShdw blurRad="38100" dist="19050" dir="2700000" algn="tl" rotWithShape="0">
                  <a:schemeClr val="dk1">
                    <a:alpha val="40000"/>
                  </a:schemeClr>
                </a:outerShdw>
              </a:effectLst>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86732" y="0"/>
            <a:ext cx="1705268" cy="720679"/>
          </a:xfrm>
          <a:prstGeom prst="rect">
            <a:avLst/>
          </a:prstGeom>
        </p:spPr>
      </p:pic>
      <p:sp>
        <p:nvSpPr>
          <p:cNvPr id="7" name="Footer Placeholder 6"/>
          <p:cNvSpPr>
            <a:spLocks noGrp="1"/>
          </p:cNvSpPr>
          <p:nvPr>
            <p:ph type="ftr" sz="quarter" idx="11"/>
          </p:nvPr>
        </p:nvSpPr>
        <p:spPr/>
        <p:txBody>
          <a:bodyPr/>
          <a:lstStyle/>
          <a:p>
            <a:r>
              <a:rPr lang="en-US"/>
              <a:t>Final Review - Project VIT Bhopal</a:t>
            </a:r>
            <a:endParaRPr lang="en-IN"/>
          </a:p>
        </p:txBody>
      </p:sp>
      <p:sp>
        <p:nvSpPr>
          <p:cNvPr id="8" name="Slide Number Placeholder 7"/>
          <p:cNvSpPr>
            <a:spLocks noGrp="1"/>
          </p:cNvSpPr>
          <p:nvPr>
            <p:ph type="sldNum" sz="quarter" idx="12"/>
          </p:nvPr>
        </p:nvSpPr>
        <p:spPr/>
        <p:txBody>
          <a:bodyPr/>
          <a:lstStyle/>
          <a:p>
            <a:fld id="{8B4F4D29-AE64-4DC6-AA89-A3C2A02DB1BF}" type="slidenum">
              <a:rPr lang="en-IN" smtClean="0"/>
              <a:t>11</a:t>
            </a:fld>
            <a:endParaRPr lang="en-IN"/>
          </a:p>
        </p:txBody>
      </p:sp>
    </p:spTree>
    <p:extLst>
      <p:ext uri="{BB962C8B-B14F-4D97-AF65-F5344CB8AC3E}">
        <p14:creationId xmlns:p14="http://schemas.microsoft.com/office/powerpoint/2010/main" val="699070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10256" y="24673"/>
            <a:ext cx="5330690" cy="584775"/>
          </a:xfrm>
          <a:prstGeom prst="rect">
            <a:avLst/>
          </a:prstGeom>
          <a:noFill/>
        </p:spPr>
        <p:txBody>
          <a:bodyPr wrap="none" lIns="91440" tIns="45720" rIns="91440" bIns="45720">
            <a:spAutoFit/>
          </a:bodyPr>
          <a:lstStyle/>
          <a:p>
            <a:r>
              <a:rPr lang="en-US" sz="3200" dirty="0">
                <a:ln w="0"/>
                <a:solidFill>
                  <a:srgbClr val="FF0000"/>
                </a:solidFill>
                <a:effectLst>
                  <a:outerShdw blurRad="38100" dist="19050" dir="2700000" algn="tl" rotWithShape="0">
                    <a:schemeClr val="dk1">
                      <a:alpha val="40000"/>
                    </a:schemeClr>
                  </a:outerShdw>
                </a:effectLst>
              </a:rPr>
              <a:t>2. CPU Scheduling </a:t>
            </a:r>
            <a:r>
              <a:rPr lang="en-US" sz="3200" dirty="0" err="1">
                <a:ln w="0"/>
                <a:solidFill>
                  <a:srgbClr val="FF0000"/>
                </a:solidFill>
                <a:effectLst>
                  <a:outerShdw blurRad="38100" dist="19050" dir="2700000" algn="tl" rotWithShape="0">
                    <a:schemeClr val="dk1">
                      <a:alpha val="40000"/>
                    </a:schemeClr>
                  </a:outerShdw>
                </a:effectLst>
              </a:rPr>
              <a:t>Algo</a:t>
            </a:r>
            <a:r>
              <a:rPr lang="en-US" sz="3200" dirty="0">
                <a:ln w="0"/>
                <a:solidFill>
                  <a:srgbClr val="FF0000"/>
                </a:solidFill>
                <a:effectLst>
                  <a:outerShdw blurRad="38100" dist="19050" dir="2700000" algn="tl" rotWithShape="0">
                    <a:schemeClr val="dk1">
                      <a:alpha val="40000"/>
                    </a:schemeClr>
                  </a:outerShdw>
                </a:effectLst>
              </a:rPr>
              <a:t>. - Input</a:t>
            </a:r>
          </a:p>
        </p:txBody>
      </p:sp>
      <p:grpSp>
        <p:nvGrpSpPr>
          <p:cNvPr id="4" name="Group 3"/>
          <p:cNvGrpSpPr/>
          <p:nvPr/>
        </p:nvGrpSpPr>
        <p:grpSpPr>
          <a:xfrm>
            <a:off x="1828799" y="2158394"/>
            <a:ext cx="8048445" cy="4603718"/>
            <a:chOff x="1074965" y="1727200"/>
            <a:chExt cx="8802280" cy="5034912"/>
          </a:xfrm>
        </p:grpSpPr>
        <p:sp>
          <p:nvSpPr>
            <p:cNvPr id="9" name="Rectangle 8"/>
            <p:cNvSpPr/>
            <p:nvPr/>
          </p:nvSpPr>
          <p:spPr>
            <a:xfrm>
              <a:off x="1074965" y="3154865"/>
              <a:ext cx="2287807" cy="400110"/>
            </a:xfrm>
            <a:prstGeom prst="rect">
              <a:avLst/>
            </a:prstGeom>
            <a:noFill/>
            <a:ln w="50800">
              <a:solidFill>
                <a:schemeClr val="tx1"/>
              </a:solidFill>
            </a:ln>
          </p:spPr>
          <p:txBody>
            <a:bodyPr wrap="none" lIns="91440" tIns="45720" rIns="91440" bIns="45720">
              <a:spAutoFit/>
            </a:bodyPr>
            <a:lstStyle/>
            <a:p>
              <a:pPr algn="ctr"/>
              <a:r>
                <a:rPr lang="en-US" sz="2000" b="1" cap="none" spc="0" dirty="0">
                  <a:ln w="0"/>
                  <a:solidFill>
                    <a:schemeClr val="tx1"/>
                  </a:solidFill>
                  <a:effectLst>
                    <a:outerShdw blurRad="38100" dist="19050" dir="2700000" algn="tl" rotWithShape="0">
                      <a:schemeClr val="dk1">
                        <a:alpha val="40000"/>
                      </a:schemeClr>
                    </a:outerShdw>
                  </a:effectLst>
                </a:rPr>
                <a:t>1. Create Process</a:t>
              </a:r>
            </a:p>
          </p:txBody>
        </p:sp>
        <p:grpSp>
          <p:nvGrpSpPr>
            <p:cNvPr id="2" name="Group 1"/>
            <p:cNvGrpSpPr/>
            <p:nvPr/>
          </p:nvGrpSpPr>
          <p:grpSpPr>
            <a:xfrm>
              <a:off x="1633126" y="1727200"/>
              <a:ext cx="8244119" cy="5034912"/>
              <a:chOff x="97230" y="789186"/>
              <a:chExt cx="9780015" cy="5972926"/>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9112" y="789186"/>
                <a:ext cx="7728133" cy="5972926"/>
              </a:xfrm>
              <a:prstGeom prst="rect">
                <a:avLst/>
              </a:prstGeom>
              <a:ln w="50800">
                <a:solidFill>
                  <a:schemeClr val="tx1"/>
                </a:solidFill>
              </a:ln>
            </p:spPr>
          </p:pic>
          <p:sp>
            <p:nvSpPr>
              <p:cNvPr id="10" name="Rectangle 9"/>
              <p:cNvSpPr/>
              <p:nvPr/>
            </p:nvSpPr>
            <p:spPr>
              <a:xfrm>
                <a:off x="5537874" y="2757425"/>
                <a:ext cx="2874826" cy="400110"/>
              </a:xfrm>
              <a:prstGeom prst="rect">
                <a:avLst/>
              </a:prstGeom>
              <a:noFill/>
              <a:ln w="50800">
                <a:solidFill>
                  <a:schemeClr val="tx1"/>
                </a:solidFill>
              </a:ln>
            </p:spPr>
            <p:txBody>
              <a:bodyPr wrap="none" lIns="91440" tIns="45720" rIns="91440" bIns="45720">
                <a:spAutoFit/>
              </a:bodyPr>
              <a:lstStyle/>
              <a:p>
                <a:pPr algn="ctr"/>
                <a:r>
                  <a:rPr lang="en-US" sz="2000" b="1" cap="none" spc="0" dirty="0">
                    <a:ln w="0"/>
                    <a:solidFill>
                      <a:schemeClr val="tx1"/>
                    </a:solidFill>
                    <a:effectLst>
                      <a:outerShdw blurRad="38100" dist="19050" dir="2700000" algn="tl" rotWithShape="0">
                        <a:schemeClr val="dk1">
                          <a:alpha val="40000"/>
                        </a:schemeClr>
                      </a:outerShdw>
                    </a:effectLst>
                  </a:rPr>
                  <a:t>2. Give Time Quantum</a:t>
                </a:r>
              </a:p>
            </p:txBody>
          </p:sp>
          <p:sp>
            <p:nvSpPr>
              <p:cNvPr id="11" name="Rectangle 10"/>
              <p:cNvSpPr/>
              <p:nvPr/>
            </p:nvSpPr>
            <p:spPr>
              <a:xfrm>
                <a:off x="97230" y="3576935"/>
                <a:ext cx="1960921" cy="707886"/>
              </a:xfrm>
              <a:prstGeom prst="rect">
                <a:avLst/>
              </a:prstGeom>
              <a:noFill/>
              <a:ln w="50800">
                <a:solidFill>
                  <a:schemeClr val="tx1"/>
                </a:solidFill>
              </a:ln>
            </p:spPr>
            <p:txBody>
              <a:bodyPr wrap="none" lIns="91440" tIns="45720" rIns="91440" bIns="45720">
                <a:spAutoFit/>
              </a:bodyPr>
              <a:lstStyle/>
              <a:p>
                <a:pPr algn="ctr"/>
                <a:r>
                  <a:rPr lang="en-US" sz="2000" b="1" cap="none" spc="0" dirty="0">
                    <a:ln w="0"/>
                    <a:solidFill>
                      <a:schemeClr val="tx1"/>
                    </a:solidFill>
                    <a:effectLst>
                      <a:outerShdw blurRad="38100" dist="19050" dir="2700000" algn="tl" rotWithShape="0">
                        <a:schemeClr val="dk1">
                          <a:alpha val="40000"/>
                        </a:schemeClr>
                      </a:outerShdw>
                    </a:effectLst>
                  </a:rPr>
                  <a:t>3. Select Type </a:t>
                </a:r>
              </a:p>
              <a:p>
                <a:pPr algn="ctr"/>
                <a:r>
                  <a:rPr lang="en-US" sz="2000" b="1" cap="none" spc="0" dirty="0">
                    <a:ln w="0"/>
                    <a:solidFill>
                      <a:schemeClr val="tx1"/>
                    </a:solidFill>
                    <a:effectLst>
                      <a:outerShdw blurRad="38100" dist="19050" dir="2700000" algn="tl" rotWithShape="0">
                        <a:schemeClr val="dk1">
                          <a:alpha val="40000"/>
                        </a:schemeClr>
                      </a:outerShdw>
                    </a:effectLst>
                  </a:rPr>
                  <a:t>of Algorithm</a:t>
                </a:r>
              </a:p>
            </p:txBody>
          </p:sp>
        </p:grpSp>
      </p:grpSp>
      <p:sp>
        <p:nvSpPr>
          <p:cNvPr id="12" name="TextBox 11"/>
          <p:cNvSpPr txBox="1"/>
          <p:nvPr/>
        </p:nvSpPr>
        <p:spPr>
          <a:xfrm>
            <a:off x="840279" y="659425"/>
            <a:ext cx="10758138" cy="1631216"/>
          </a:xfrm>
          <a:prstGeom prst="rect">
            <a:avLst/>
          </a:prstGeom>
          <a:noFill/>
        </p:spPr>
        <p:txBody>
          <a:bodyPr wrap="square" rtlCol="0">
            <a:spAutoFit/>
          </a:bodyPr>
          <a:lstStyle/>
          <a:p>
            <a:pPr marL="457200" indent="-457200">
              <a:buAutoNum type="arabicPeriod"/>
            </a:pPr>
            <a:r>
              <a:rPr lang="en-IN" sz="2000" b="1" dirty="0">
                <a:ln w="0"/>
                <a:effectLst>
                  <a:outerShdw blurRad="38100" dist="19050" dir="2700000" algn="tl" rotWithShape="0">
                    <a:schemeClr val="dk1">
                      <a:alpha val="40000"/>
                    </a:schemeClr>
                  </a:outerShdw>
                </a:effectLst>
              </a:rPr>
              <a:t>User can create the multiple process interactively using GUI.</a:t>
            </a:r>
          </a:p>
          <a:p>
            <a:pPr marL="457200" indent="-457200">
              <a:buAutoNum type="arabicPeriod"/>
            </a:pPr>
            <a:r>
              <a:rPr lang="en-IN" sz="2000" b="1" dirty="0">
                <a:ln w="0"/>
                <a:effectLst>
                  <a:outerShdw blurRad="38100" dist="19050" dir="2700000" algn="tl" rotWithShape="0">
                    <a:schemeClr val="dk1">
                      <a:alpha val="40000"/>
                    </a:schemeClr>
                  </a:outerShdw>
                </a:effectLst>
              </a:rPr>
              <a:t>User can select the various types of scheduling algorithms.</a:t>
            </a:r>
          </a:p>
          <a:p>
            <a:pPr marL="457200" indent="-457200">
              <a:buAutoNum type="arabicPeriod"/>
            </a:pPr>
            <a:r>
              <a:rPr lang="en-IN" sz="2000" b="1" dirty="0">
                <a:ln w="0"/>
                <a:effectLst>
                  <a:outerShdw blurRad="38100" dist="19050" dir="2700000" algn="tl" rotWithShape="0">
                    <a:schemeClr val="dk1">
                      <a:alpha val="40000"/>
                    </a:schemeClr>
                  </a:outerShdw>
                </a:effectLst>
              </a:rPr>
              <a:t>Time Quantum can be given in case of round robin algorithm.</a:t>
            </a:r>
          </a:p>
          <a:p>
            <a:pPr marL="457200" indent="-457200">
              <a:buAutoNum type="arabicPeriod"/>
            </a:pPr>
            <a:r>
              <a:rPr lang="en-IN" sz="2000" b="1" dirty="0">
                <a:ln w="0"/>
                <a:effectLst>
                  <a:outerShdw blurRad="38100" dist="19050" dir="2700000" algn="tl" rotWithShape="0">
                    <a:schemeClr val="dk1">
                      <a:alpha val="40000"/>
                    </a:schemeClr>
                  </a:outerShdw>
                </a:effectLst>
              </a:rPr>
              <a:t>Completion time , turn around time and waiting time will be shown in output panel.</a:t>
            </a:r>
          </a:p>
          <a:p>
            <a:pPr marL="457200" indent="-457200">
              <a:buAutoNum type="arabicPeriod"/>
            </a:pPr>
            <a:endParaRPr lang="en-IN" sz="2000" b="1" dirty="0">
              <a:ln w="0"/>
              <a:effectLst>
                <a:outerShdw blurRad="38100" dist="19050" dir="2700000" algn="tl" rotWithShape="0">
                  <a:schemeClr val="dk1">
                    <a:alpha val="40000"/>
                  </a:schemeClr>
                </a:outerShdw>
              </a:effectLst>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86732" y="0"/>
            <a:ext cx="1705268" cy="720679"/>
          </a:xfrm>
          <a:prstGeom prst="rect">
            <a:avLst/>
          </a:prstGeom>
        </p:spPr>
      </p:pic>
      <p:sp>
        <p:nvSpPr>
          <p:cNvPr id="14" name="Rectangle 13"/>
          <p:cNvSpPr/>
          <p:nvPr/>
        </p:nvSpPr>
        <p:spPr>
          <a:xfrm>
            <a:off x="1828799" y="2524674"/>
            <a:ext cx="1917513" cy="461665"/>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sz="2400" dirty="0">
                <a:ln w="0"/>
                <a:solidFill>
                  <a:srgbClr val="FF0000"/>
                </a:solidFill>
                <a:effectLst>
                  <a:outerShdw blurRad="38100" dist="19050" dir="2700000" algn="tl" rotWithShape="0">
                    <a:schemeClr val="dk1">
                      <a:alpha val="40000"/>
                    </a:schemeClr>
                  </a:outerShdw>
                </a:effectLst>
              </a:rPr>
              <a:t>Input Screen</a:t>
            </a:r>
          </a:p>
        </p:txBody>
      </p:sp>
      <p:sp>
        <p:nvSpPr>
          <p:cNvPr id="5" name="Footer Placeholder 4"/>
          <p:cNvSpPr>
            <a:spLocks noGrp="1"/>
          </p:cNvSpPr>
          <p:nvPr>
            <p:ph type="ftr" sz="quarter" idx="11"/>
          </p:nvPr>
        </p:nvSpPr>
        <p:spPr/>
        <p:txBody>
          <a:bodyPr/>
          <a:lstStyle/>
          <a:p>
            <a:r>
              <a:rPr lang="en-US"/>
              <a:t>Final Review - Project VIT Bhopal</a:t>
            </a:r>
            <a:endParaRPr lang="en-IN"/>
          </a:p>
        </p:txBody>
      </p:sp>
      <p:sp>
        <p:nvSpPr>
          <p:cNvPr id="6" name="Slide Number Placeholder 5"/>
          <p:cNvSpPr>
            <a:spLocks noGrp="1"/>
          </p:cNvSpPr>
          <p:nvPr>
            <p:ph type="sldNum" sz="quarter" idx="12"/>
          </p:nvPr>
        </p:nvSpPr>
        <p:spPr/>
        <p:txBody>
          <a:bodyPr/>
          <a:lstStyle/>
          <a:p>
            <a:fld id="{8B4F4D29-AE64-4DC6-AA89-A3C2A02DB1BF}" type="slidenum">
              <a:rPr lang="en-IN" smtClean="0"/>
              <a:t>12</a:t>
            </a:fld>
            <a:endParaRPr lang="en-IN"/>
          </a:p>
        </p:txBody>
      </p:sp>
    </p:spTree>
    <p:extLst>
      <p:ext uri="{BB962C8B-B14F-4D97-AF65-F5344CB8AC3E}">
        <p14:creationId xmlns:p14="http://schemas.microsoft.com/office/powerpoint/2010/main" val="8661930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1"/>
          <p:cNvSpPr/>
          <p:nvPr/>
        </p:nvSpPr>
        <p:spPr>
          <a:xfrm>
            <a:off x="317732" y="132322"/>
            <a:ext cx="5532668" cy="584775"/>
          </a:xfrm>
          <a:prstGeom prst="rect">
            <a:avLst/>
          </a:prstGeom>
          <a:noFill/>
        </p:spPr>
        <p:txBody>
          <a:bodyPr wrap="none" lIns="91440" tIns="45720" rIns="91440" bIns="45720">
            <a:spAutoFit/>
          </a:bodyPr>
          <a:lstStyle/>
          <a:p>
            <a:pPr algn="ctr"/>
            <a:r>
              <a:rPr lang="en-US" sz="3200" dirty="0">
                <a:ln w="0"/>
                <a:solidFill>
                  <a:srgbClr val="FF0000"/>
                </a:solidFill>
                <a:effectLst>
                  <a:outerShdw blurRad="38100" dist="19050" dir="2700000" algn="tl" rotWithShape="0">
                    <a:schemeClr val="dk1">
                      <a:alpha val="40000"/>
                    </a:schemeClr>
                  </a:outerShdw>
                </a:effectLst>
              </a:rPr>
              <a:t>2. CPU Scheduling </a:t>
            </a:r>
            <a:r>
              <a:rPr lang="en-US" sz="3200" dirty="0" err="1">
                <a:ln w="0"/>
                <a:solidFill>
                  <a:srgbClr val="FF0000"/>
                </a:solidFill>
                <a:effectLst>
                  <a:outerShdw blurRad="38100" dist="19050" dir="2700000" algn="tl" rotWithShape="0">
                    <a:schemeClr val="dk1">
                      <a:alpha val="40000"/>
                    </a:schemeClr>
                  </a:outerShdw>
                </a:effectLst>
              </a:rPr>
              <a:t>Algo</a:t>
            </a:r>
            <a:r>
              <a:rPr lang="en-US" sz="3200" dirty="0">
                <a:ln w="0"/>
                <a:solidFill>
                  <a:srgbClr val="FF0000"/>
                </a:solidFill>
                <a:effectLst>
                  <a:outerShdw blurRad="38100" dist="19050" dir="2700000" algn="tl" rotWithShape="0">
                    <a:schemeClr val="dk1">
                      <a:alpha val="40000"/>
                    </a:schemeClr>
                  </a:outerShdw>
                </a:effectLst>
              </a:rPr>
              <a:t> - Output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6248" y="789186"/>
            <a:ext cx="7589239" cy="6050412"/>
          </a:xfrm>
          <a:prstGeom prst="rect">
            <a:avLst/>
          </a:prstGeom>
          <a:ln w="50800">
            <a:solidFill>
              <a:schemeClr val="tx1"/>
            </a:solidFill>
          </a:ln>
        </p:spPr>
      </p:pic>
      <p:sp>
        <p:nvSpPr>
          <p:cNvPr id="4" name="Rectangle 3"/>
          <p:cNvSpPr/>
          <p:nvPr/>
        </p:nvSpPr>
        <p:spPr>
          <a:xfrm>
            <a:off x="-275427" y="3512468"/>
            <a:ext cx="2966868" cy="1631216"/>
          </a:xfrm>
          <a:prstGeom prst="rect">
            <a:avLst/>
          </a:prstGeom>
          <a:noFill/>
        </p:spPr>
        <p:txBody>
          <a:bodyPr wrap="square" lIns="91440" tIns="45720" rIns="91440" bIns="45720">
            <a:spAutoFit/>
          </a:bodyPr>
          <a:lstStyle/>
          <a:p>
            <a:pPr algn="ctr"/>
            <a:r>
              <a:rPr lang="en-US" sz="2000" b="1" cap="none" spc="0" dirty="0">
                <a:ln w="0"/>
                <a:solidFill>
                  <a:schemeClr val="tx1"/>
                </a:solidFill>
                <a:effectLst>
                  <a:outerShdw blurRad="38100" dist="19050" dir="2700000" algn="tl" rotWithShape="0">
                    <a:schemeClr val="dk1">
                      <a:alpha val="40000"/>
                    </a:schemeClr>
                  </a:outerShdw>
                </a:effectLst>
              </a:rPr>
              <a:t>4. All Process </a:t>
            </a:r>
          </a:p>
          <a:p>
            <a:pPr algn="ctr"/>
            <a:r>
              <a:rPr lang="en-US" sz="2000" b="1" cap="none" spc="0" dirty="0">
                <a:ln w="0"/>
                <a:solidFill>
                  <a:schemeClr val="tx1"/>
                </a:solidFill>
                <a:effectLst>
                  <a:outerShdw blurRad="38100" dist="19050" dir="2700000" algn="tl" rotWithShape="0">
                    <a:schemeClr val="dk1">
                      <a:alpha val="40000"/>
                    </a:schemeClr>
                  </a:outerShdw>
                </a:effectLst>
              </a:rPr>
              <a:t>with there </a:t>
            </a:r>
          </a:p>
          <a:p>
            <a:pPr algn="ctr"/>
            <a:r>
              <a:rPr lang="en-US" sz="2000" b="1" cap="none" spc="0" dirty="0">
                <a:ln w="0"/>
                <a:solidFill>
                  <a:schemeClr val="tx1"/>
                </a:solidFill>
                <a:effectLst>
                  <a:outerShdw blurRad="38100" dist="19050" dir="2700000" algn="tl" rotWithShape="0">
                    <a:schemeClr val="dk1">
                      <a:alpha val="40000"/>
                    </a:schemeClr>
                  </a:outerShdw>
                </a:effectLst>
              </a:rPr>
              <a:t>Completion time,</a:t>
            </a:r>
          </a:p>
          <a:p>
            <a:pPr algn="ctr"/>
            <a:r>
              <a:rPr lang="en-US" sz="2000" b="1" dirty="0">
                <a:ln w="0"/>
                <a:effectLst>
                  <a:outerShdw blurRad="38100" dist="19050" dir="2700000" algn="tl" rotWithShape="0">
                    <a:schemeClr val="dk1">
                      <a:alpha val="40000"/>
                    </a:schemeClr>
                  </a:outerShdw>
                </a:effectLst>
              </a:rPr>
              <a:t>Waiting Time,</a:t>
            </a:r>
          </a:p>
          <a:p>
            <a:pPr algn="ctr"/>
            <a:r>
              <a:rPr lang="en-US" sz="2000" b="1" cap="none" spc="0" dirty="0">
                <a:ln w="0"/>
                <a:solidFill>
                  <a:schemeClr val="tx1"/>
                </a:solidFill>
                <a:effectLst>
                  <a:outerShdw blurRad="38100" dist="19050" dir="2700000" algn="tl" rotWithShape="0">
                    <a:schemeClr val="dk1">
                      <a:alpha val="40000"/>
                    </a:schemeClr>
                  </a:outerShdw>
                </a:effectLst>
              </a:rPr>
              <a:t>Turnaround time</a:t>
            </a:r>
          </a:p>
        </p:txBody>
      </p:sp>
      <p:sp>
        <p:nvSpPr>
          <p:cNvPr id="5" name="Rectangle 4"/>
          <p:cNvSpPr/>
          <p:nvPr/>
        </p:nvSpPr>
        <p:spPr>
          <a:xfrm>
            <a:off x="5850400" y="5751846"/>
            <a:ext cx="2966868" cy="1015663"/>
          </a:xfrm>
          <a:prstGeom prst="rect">
            <a:avLst/>
          </a:prstGeom>
          <a:noFill/>
        </p:spPr>
        <p:txBody>
          <a:bodyPr wrap="square" lIns="91440" tIns="45720" rIns="91440" bIns="45720">
            <a:spAutoFit/>
          </a:bodyPr>
          <a:lstStyle/>
          <a:p>
            <a:pPr algn="ctr"/>
            <a:r>
              <a:rPr lang="en-US" sz="2000" b="1" cap="none" spc="0" dirty="0">
                <a:ln w="0"/>
                <a:solidFill>
                  <a:schemeClr val="tx1"/>
                </a:solidFill>
                <a:effectLst>
                  <a:outerShdw blurRad="38100" dist="19050" dir="2700000" algn="tl" rotWithShape="0">
                    <a:schemeClr val="dk1">
                      <a:alpha val="40000"/>
                    </a:schemeClr>
                  </a:outerShdw>
                </a:effectLst>
              </a:rPr>
              <a:t>5. Final Average Times with Overall Throughput</a:t>
            </a:r>
            <a:r>
              <a:rPr lang="en-US" sz="2000" b="1" dirty="0">
                <a:ln w="0"/>
                <a:effectLst>
                  <a:outerShdw blurRad="38100" dist="19050" dir="2700000" algn="tl" rotWithShape="0">
                    <a:schemeClr val="dk1">
                      <a:alpha val="40000"/>
                    </a:schemeClr>
                  </a:outerShdw>
                </a:effectLst>
              </a:rPr>
              <a:t> </a:t>
            </a:r>
            <a:endParaRPr lang="en-US" sz="2000" b="1" cap="none" spc="0" dirty="0">
              <a:ln w="0"/>
              <a:solidFill>
                <a:schemeClr val="tx1"/>
              </a:solidFill>
              <a:effectLst>
                <a:outerShdw blurRad="38100" dist="19050" dir="2700000" algn="tl" rotWithShape="0">
                  <a:schemeClr val="dk1">
                    <a:alpha val="40000"/>
                  </a:schemeClr>
                </a:outerShdw>
              </a:effectLst>
            </a:endParaRPr>
          </a:p>
        </p:txBody>
      </p:sp>
      <p:sp>
        <p:nvSpPr>
          <p:cNvPr id="6" name="Rectangle 5"/>
          <p:cNvSpPr/>
          <p:nvPr/>
        </p:nvSpPr>
        <p:spPr>
          <a:xfrm>
            <a:off x="4477109" y="3812875"/>
            <a:ext cx="1069676" cy="388189"/>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86732" y="0"/>
            <a:ext cx="1705268" cy="720679"/>
          </a:xfrm>
          <a:prstGeom prst="rect">
            <a:avLst/>
          </a:prstGeom>
        </p:spPr>
      </p:pic>
      <p:sp>
        <p:nvSpPr>
          <p:cNvPr id="8" name="Rectangle 7"/>
          <p:cNvSpPr/>
          <p:nvPr/>
        </p:nvSpPr>
        <p:spPr>
          <a:xfrm>
            <a:off x="75079" y="2100963"/>
            <a:ext cx="2161169" cy="461665"/>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sz="2400" dirty="0">
                <a:ln w="0"/>
                <a:solidFill>
                  <a:srgbClr val="FF0000"/>
                </a:solidFill>
                <a:effectLst>
                  <a:outerShdw blurRad="38100" dist="19050" dir="2700000" algn="tl" rotWithShape="0">
                    <a:schemeClr val="dk1">
                      <a:alpha val="40000"/>
                    </a:schemeClr>
                  </a:outerShdw>
                </a:effectLst>
              </a:rPr>
              <a:t>Output Screen</a:t>
            </a:r>
          </a:p>
        </p:txBody>
      </p:sp>
      <p:sp>
        <p:nvSpPr>
          <p:cNvPr id="9" name="Footer Placeholder 8"/>
          <p:cNvSpPr>
            <a:spLocks noGrp="1"/>
          </p:cNvSpPr>
          <p:nvPr>
            <p:ph type="ftr" sz="quarter" idx="11"/>
          </p:nvPr>
        </p:nvSpPr>
        <p:spPr/>
        <p:txBody>
          <a:bodyPr/>
          <a:lstStyle/>
          <a:p>
            <a:r>
              <a:rPr lang="en-US"/>
              <a:t>Final Review - Project VIT Bhopal</a:t>
            </a:r>
            <a:endParaRPr lang="en-IN"/>
          </a:p>
        </p:txBody>
      </p:sp>
      <p:sp>
        <p:nvSpPr>
          <p:cNvPr id="10" name="Slide Number Placeholder 9"/>
          <p:cNvSpPr>
            <a:spLocks noGrp="1"/>
          </p:cNvSpPr>
          <p:nvPr>
            <p:ph type="sldNum" sz="quarter" idx="12"/>
          </p:nvPr>
        </p:nvSpPr>
        <p:spPr/>
        <p:txBody>
          <a:bodyPr/>
          <a:lstStyle/>
          <a:p>
            <a:fld id="{8B4F4D29-AE64-4DC6-AA89-A3C2A02DB1BF}" type="slidenum">
              <a:rPr lang="en-IN" smtClean="0"/>
              <a:t>13</a:t>
            </a:fld>
            <a:endParaRPr lang="en-IN"/>
          </a:p>
        </p:txBody>
      </p:sp>
    </p:spTree>
    <p:extLst>
      <p:ext uri="{BB962C8B-B14F-4D97-AF65-F5344CB8AC3E}">
        <p14:creationId xmlns:p14="http://schemas.microsoft.com/office/powerpoint/2010/main" val="3859298320"/>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32080" y="3151504"/>
            <a:ext cx="2886075" cy="3209925"/>
          </a:xfrm>
          <a:prstGeom prst="rect">
            <a:avLst/>
          </a:prstGeom>
          <a:ln w="50800">
            <a:solidFill>
              <a:schemeClr val="tx1">
                <a:lumMod val="95000"/>
                <a:lumOff val="5000"/>
              </a:schemeClr>
            </a:solidFill>
          </a:ln>
        </p:spPr>
      </p:pic>
      <p:pic>
        <p:nvPicPr>
          <p:cNvPr id="5" name="Picture 4"/>
          <p:cNvPicPr>
            <a:picLocks noChangeAspect="1"/>
          </p:cNvPicPr>
          <p:nvPr/>
        </p:nvPicPr>
        <p:blipFill>
          <a:blip r:embed="rId3"/>
          <a:stretch>
            <a:fillRect/>
          </a:stretch>
        </p:blipFill>
        <p:spPr>
          <a:xfrm>
            <a:off x="3167697" y="3180078"/>
            <a:ext cx="2914650" cy="3152775"/>
          </a:xfrm>
          <a:prstGeom prst="rect">
            <a:avLst/>
          </a:prstGeom>
          <a:solidFill>
            <a:schemeClr val="bg1"/>
          </a:solidFill>
          <a:ln w="50800">
            <a:solidFill>
              <a:schemeClr val="tx1">
                <a:lumMod val="95000"/>
                <a:lumOff val="5000"/>
              </a:schemeClr>
            </a:solidFill>
          </a:ln>
        </p:spPr>
      </p:pic>
      <p:sp>
        <p:nvSpPr>
          <p:cNvPr id="9" name="Rectangle 8"/>
          <p:cNvSpPr/>
          <p:nvPr/>
        </p:nvSpPr>
        <p:spPr>
          <a:xfrm>
            <a:off x="132080" y="-10160"/>
            <a:ext cx="11958319" cy="584775"/>
          </a:xfrm>
          <a:prstGeom prst="rect">
            <a:avLst/>
          </a:prstGeom>
          <a:noFill/>
        </p:spPr>
        <p:txBody>
          <a:bodyPr wrap="square" lIns="91440" tIns="45720" rIns="91440" bIns="45720">
            <a:spAutoFit/>
          </a:bodyPr>
          <a:lstStyle/>
          <a:p>
            <a:pPr algn="ctr"/>
            <a:r>
              <a:rPr lang="en-US" sz="3200" b="1" dirty="0">
                <a:ln w="0"/>
                <a:solidFill>
                  <a:srgbClr val="FF0000"/>
                </a:solidFill>
                <a:effectLst>
                  <a:outerShdw blurRad="38100" dist="19050" dir="2700000" algn="tl" rotWithShape="0">
                    <a:schemeClr val="dk1">
                      <a:alpha val="40000"/>
                    </a:schemeClr>
                  </a:outerShdw>
                </a:effectLst>
              </a:rPr>
              <a:t>3. Matrix Multiplication</a:t>
            </a:r>
          </a:p>
        </p:txBody>
      </p:sp>
      <p:pic>
        <p:nvPicPr>
          <p:cNvPr id="11" name="Picture 10"/>
          <p:cNvPicPr>
            <a:picLocks noChangeAspect="1"/>
          </p:cNvPicPr>
          <p:nvPr/>
        </p:nvPicPr>
        <p:blipFill>
          <a:blip r:embed="rId4"/>
          <a:stretch>
            <a:fillRect/>
          </a:stretch>
        </p:blipFill>
        <p:spPr>
          <a:xfrm>
            <a:off x="6231889" y="3180078"/>
            <a:ext cx="2857500" cy="3219450"/>
          </a:xfrm>
          <a:prstGeom prst="rect">
            <a:avLst/>
          </a:prstGeom>
          <a:ln w="50800">
            <a:solidFill>
              <a:schemeClr val="tx1">
                <a:lumMod val="95000"/>
                <a:lumOff val="5000"/>
              </a:schemeClr>
            </a:solidFill>
          </a:ln>
        </p:spPr>
      </p:pic>
      <p:sp>
        <p:nvSpPr>
          <p:cNvPr id="12" name="Rectangle 11"/>
          <p:cNvSpPr/>
          <p:nvPr/>
        </p:nvSpPr>
        <p:spPr>
          <a:xfrm>
            <a:off x="822642" y="838109"/>
            <a:ext cx="5933291" cy="400110"/>
          </a:xfrm>
          <a:prstGeom prst="rect">
            <a:avLst/>
          </a:prstGeom>
          <a:noFill/>
        </p:spPr>
        <p:txBody>
          <a:bodyPr wrap="none" lIns="91440" tIns="45720" rIns="91440" bIns="45720">
            <a:spAutoFit/>
          </a:bodyPr>
          <a:lstStyle/>
          <a:p>
            <a:pPr algn="ctr"/>
            <a:r>
              <a:rPr lang="en-US" sz="2000" b="1" cap="none" spc="0" dirty="0">
                <a:ln w="0"/>
                <a:solidFill>
                  <a:schemeClr val="tx1"/>
                </a:solidFill>
                <a:effectLst>
                  <a:outerShdw blurRad="38100" dist="19050" dir="2700000" algn="tl" rotWithShape="0">
                    <a:schemeClr val="dk1">
                      <a:alpha val="40000"/>
                    </a:schemeClr>
                  </a:outerShdw>
                </a:effectLst>
              </a:rPr>
              <a:t>1. Add new matrix of any dimension for multiplication </a:t>
            </a:r>
          </a:p>
        </p:txBody>
      </p:sp>
      <p:sp>
        <p:nvSpPr>
          <p:cNvPr id="13" name="Rectangle 12"/>
          <p:cNvSpPr/>
          <p:nvPr/>
        </p:nvSpPr>
        <p:spPr>
          <a:xfrm>
            <a:off x="769952" y="1358015"/>
            <a:ext cx="6750952" cy="400110"/>
          </a:xfrm>
          <a:prstGeom prst="rect">
            <a:avLst/>
          </a:prstGeom>
          <a:noFill/>
        </p:spPr>
        <p:txBody>
          <a:bodyPr wrap="none" lIns="91440" tIns="45720" rIns="91440" bIns="45720">
            <a:spAutoFit/>
          </a:bodyPr>
          <a:lstStyle/>
          <a:p>
            <a:pPr algn="ctr"/>
            <a:r>
              <a:rPr lang="en-US" sz="2000" b="1" cap="none" spc="0" dirty="0">
                <a:ln w="0"/>
                <a:solidFill>
                  <a:schemeClr val="tx1"/>
                </a:solidFill>
                <a:effectLst>
                  <a:outerShdw blurRad="38100" dist="19050" dir="2700000" algn="tl" rotWithShape="0">
                    <a:schemeClr val="dk1">
                      <a:alpha val="40000"/>
                    </a:schemeClr>
                  </a:outerShdw>
                </a:effectLst>
              </a:rPr>
              <a:t>2. Enter the first matrix interactively by entering values in cells</a:t>
            </a:r>
          </a:p>
        </p:txBody>
      </p:sp>
      <p:sp>
        <p:nvSpPr>
          <p:cNvPr id="14" name="Rectangle 13"/>
          <p:cNvSpPr/>
          <p:nvPr/>
        </p:nvSpPr>
        <p:spPr>
          <a:xfrm>
            <a:off x="698832" y="1821564"/>
            <a:ext cx="7278339" cy="400110"/>
          </a:xfrm>
          <a:prstGeom prst="rect">
            <a:avLst/>
          </a:prstGeom>
          <a:noFill/>
        </p:spPr>
        <p:txBody>
          <a:bodyPr wrap="none" lIns="91440" tIns="45720" rIns="91440" bIns="45720">
            <a:spAutoFit/>
          </a:bodyPr>
          <a:lstStyle/>
          <a:p>
            <a:pPr algn="ctr"/>
            <a:r>
              <a:rPr lang="en-US" sz="2000" b="1" cap="none" spc="0" dirty="0">
                <a:ln w="0"/>
                <a:solidFill>
                  <a:schemeClr val="tx1"/>
                </a:solidFill>
                <a:effectLst>
                  <a:outerShdw blurRad="38100" dist="19050" dir="2700000" algn="tl" rotWithShape="0">
                    <a:schemeClr val="dk1">
                      <a:alpha val="40000"/>
                    </a:schemeClr>
                  </a:outerShdw>
                </a:effectLst>
              </a:rPr>
              <a:t>3. </a:t>
            </a:r>
            <a:r>
              <a:rPr lang="en-US" sz="2000" b="1" dirty="0">
                <a:ln w="0"/>
                <a:effectLst>
                  <a:outerShdw blurRad="38100" dist="19050" dir="2700000" algn="tl" rotWithShape="0">
                    <a:schemeClr val="dk1">
                      <a:alpha val="40000"/>
                    </a:schemeClr>
                  </a:outerShdw>
                </a:effectLst>
              </a:rPr>
              <a:t>Option for automatic consideration of empty cells as zero value</a:t>
            </a:r>
            <a:endParaRPr lang="en-US" sz="2000" b="1" cap="none" spc="0" dirty="0">
              <a:ln w="0"/>
              <a:solidFill>
                <a:schemeClr val="tx1"/>
              </a:solidFill>
              <a:effectLst>
                <a:outerShdw blurRad="38100" dist="19050" dir="2700000" algn="tl" rotWithShape="0">
                  <a:schemeClr val="dk1">
                    <a:alpha val="40000"/>
                  </a:schemeClr>
                </a:outerShdw>
              </a:effectLst>
            </a:endParaRPr>
          </a:p>
        </p:txBody>
      </p:sp>
      <p:sp>
        <p:nvSpPr>
          <p:cNvPr id="15" name="Rectangle 14"/>
          <p:cNvSpPr/>
          <p:nvPr/>
        </p:nvSpPr>
        <p:spPr>
          <a:xfrm>
            <a:off x="769952" y="2341470"/>
            <a:ext cx="5581208" cy="400110"/>
          </a:xfrm>
          <a:prstGeom prst="rect">
            <a:avLst/>
          </a:prstGeom>
          <a:noFill/>
        </p:spPr>
        <p:txBody>
          <a:bodyPr wrap="none" lIns="91440" tIns="45720" rIns="91440" bIns="45720">
            <a:spAutoFit/>
          </a:bodyPr>
          <a:lstStyle/>
          <a:p>
            <a:pPr algn="ctr"/>
            <a:r>
              <a:rPr lang="en-US" sz="2000" b="1" cap="none" spc="0" dirty="0">
                <a:ln w="0"/>
                <a:solidFill>
                  <a:schemeClr val="tx1"/>
                </a:solidFill>
                <a:effectLst>
                  <a:outerShdw blurRad="38100" dist="19050" dir="2700000" algn="tl" rotWithShape="0">
                    <a:schemeClr val="dk1">
                      <a:alpha val="40000"/>
                    </a:schemeClr>
                  </a:outerShdw>
                </a:effectLst>
              </a:rPr>
              <a:t>4. </a:t>
            </a:r>
            <a:r>
              <a:rPr lang="en-US" sz="2000" b="1" dirty="0">
                <a:ln w="0"/>
                <a:effectLst>
                  <a:outerShdw blurRad="38100" dist="19050" dir="2700000" algn="tl" rotWithShape="0">
                    <a:schemeClr val="dk1">
                      <a:alpha val="40000"/>
                    </a:schemeClr>
                  </a:outerShdw>
                </a:effectLst>
              </a:rPr>
              <a:t>Check your matrix by using Show Matrix options</a:t>
            </a:r>
            <a:endParaRPr lang="en-US" sz="2000" b="1" cap="none" spc="0" dirty="0">
              <a:ln w="0"/>
              <a:solidFill>
                <a:schemeClr val="tx1"/>
              </a:solidFill>
              <a:effectLst>
                <a:outerShdw blurRad="38100" dist="19050" dir="2700000" algn="tl" rotWithShape="0">
                  <a:schemeClr val="dk1">
                    <a:alpha val="40000"/>
                  </a:schemeClr>
                </a:outerShdw>
              </a:effectLst>
            </a:endParaRPr>
          </a:p>
        </p:txBody>
      </p:sp>
      <p:pic>
        <p:nvPicPr>
          <p:cNvPr id="17" name="Picture 16"/>
          <p:cNvPicPr>
            <a:picLocks noChangeAspect="1"/>
          </p:cNvPicPr>
          <p:nvPr/>
        </p:nvPicPr>
        <p:blipFill>
          <a:blip r:embed="rId5"/>
          <a:stretch>
            <a:fillRect/>
          </a:stretch>
        </p:blipFill>
        <p:spPr>
          <a:xfrm>
            <a:off x="9170811" y="3157468"/>
            <a:ext cx="2943225" cy="3238500"/>
          </a:xfrm>
          <a:prstGeom prst="rect">
            <a:avLst/>
          </a:prstGeom>
          <a:ln w="50800">
            <a:solidFill>
              <a:schemeClr val="tx1">
                <a:lumMod val="95000"/>
                <a:lumOff val="5000"/>
              </a:schemeClr>
            </a:solidFill>
          </a:ln>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86732" y="0"/>
            <a:ext cx="1705268" cy="720679"/>
          </a:xfrm>
          <a:prstGeom prst="rect">
            <a:avLst/>
          </a:prstGeom>
        </p:spPr>
      </p:pic>
      <p:sp>
        <p:nvSpPr>
          <p:cNvPr id="19" name="Rectangle 18"/>
          <p:cNvSpPr/>
          <p:nvPr/>
        </p:nvSpPr>
        <p:spPr>
          <a:xfrm>
            <a:off x="9251644" y="2459604"/>
            <a:ext cx="1917513" cy="461665"/>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sz="2400" dirty="0">
                <a:ln w="0"/>
                <a:solidFill>
                  <a:srgbClr val="FF0000"/>
                </a:solidFill>
                <a:effectLst>
                  <a:outerShdw blurRad="38100" dist="19050" dir="2700000" algn="tl" rotWithShape="0">
                    <a:schemeClr val="dk1">
                      <a:alpha val="40000"/>
                    </a:schemeClr>
                  </a:outerShdw>
                </a:effectLst>
              </a:rPr>
              <a:t>Input Screen</a:t>
            </a:r>
          </a:p>
        </p:txBody>
      </p:sp>
      <p:sp>
        <p:nvSpPr>
          <p:cNvPr id="20" name="Footer Placeholder 19"/>
          <p:cNvSpPr>
            <a:spLocks noGrp="1"/>
          </p:cNvSpPr>
          <p:nvPr>
            <p:ph type="ftr" sz="quarter" idx="11"/>
          </p:nvPr>
        </p:nvSpPr>
        <p:spPr/>
        <p:txBody>
          <a:bodyPr/>
          <a:lstStyle/>
          <a:p>
            <a:r>
              <a:rPr lang="en-US"/>
              <a:t>Final Review - Project VIT Bhopal</a:t>
            </a:r>
            <a:endParaRPr lang="en-IN"/>
          </a:p>
        </p:txBody>
      </p:sp>
      <p:sp>
        <p:nvSpPr>
          <p:cNvPr id="21" name="Slide Number Placeholder 20"/>
          <p:cNvSpPr>
            <a:spLocks noGrp="1"/>
          </p:cNvSpPr>
          <p:nvPr>
            <p:ph type="sldNum" sz="quarter" idx="12"/>
          </p:nvPr>
        </p:nvSpPr>
        <p:spPr/>
        <p:txBody>
          <a:bodyPr/>
          <a:lstStyle/>
          <a:p>
            <a:fld id="{8B4F4D29-AE64-4DC6-AA89-A3C2A02DB1BF}" type="slidenum">
              <a:rPr lang="en-IN" smtClean="0"/>
              <a:t>14</a:t>
            </a:fld>
            <a:endParaRPr lang="en-IN"/>
          </a:p>
        </p:txBody>
      </p:sp>
    </p:spTree>
    <p:extLst>
      <p:ext uri="{BB962C8B-B14F-4D97-AF65-F5344CB8AC3E}">
        <p14:creationId xmlns:p14="http://schemas.microsoft.com/office/powerpoint/2010/main" val="4153475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32080" y="2983547"/>
            <a:ext cx="2895600" cy="3228975"/>
          </a:xfrm>
          <a:prstGeom prst="rect">
            <a:avLst/>
          </a:prstGeom>
          <a:solidFill>
            <a:schemeClr val="accent1"/>
          </a:solidFill>
          <a:ln w="50800">
            <a:solidFill>
              <a:schemeClr val="tx1">
                <a:lumMod val="95000"/>
                <a:lumOff val="5000"/>
              </a:schemeClr>
            </a:solidFill>
          </a:ln>
          <a:effectLst>
            <a:outerShdw blurRad="50800" dist="38100" dir="2700000" algn="tl" rotWithShape="0">
              <a:prstClr val="black">
                <a:alpha val="40000"/>
              </a:prstClr>
            </a:outerShdw>
          </a:effectLst>
        </p:spPr>
      </p:pic>
      <p:sp>
        <p:nvSpPr>
          <p:cNvPr id="9" name="Rectangle 8"/>
          <p:cNvSpPr/>
          <p:nvPr/>
        </p:nvSpPr>
        <p:spPr>
          <a:xfrm>
            <a:off x="132080" y="-10160"/>
            <a:ext cx="11958319" cy="584775"/>
          </a:xfrm>
          <a:prstGeom prst="rect">
            <a:avLst/>
          </a:prstGeom>
          <a:noFill/>
        </p:spPr>
        <p:txBody>
          <a:bodyPr wrap="square" lIns="91440" tIns="45720" rIns="91440" bIns="45720">
            <a:spAutoFit/>
          </a:bodyPr>
          <a:lstStyle/>
          <a:p>
            <a:pPr algn="ctr"/>
            <a:r>
              <a:rPr lang="en-US" sz="3200" b="1" dirty="0">
                <a:ln w="0"/>
                <a:solidFill>
                  <a:srgbClr val="FF0000"/>
                </a:solidFill>
                <a:effectLst>
                  <a:outerShdw blurRad="38100" dist="19050" dir="2700000" algn="tl" rotWithShape="0">
                    <a:schemeClr val="dk1">
                      <a:alpha val="40000"/>
                    </a:schemeClr>
                  </a:outerShdw>
                </a:effectLst>
              </a:rPr>
              <a:t>3. Matrix Multiplication</a:t>
            </a:r>
          </a:p>
        </p:txBody>
      </p:sp>
      <p:pic>
        <p:nvPicPr>
          <p:cNvPr id="10" name="Picture 9"/>
          <p:cNvPicPr>
            <a:picLocks noChangeAspect="1"/>
          </p:cNvPicPr>
          <p:nvPr/>
        </p:nvPicPr>
        <p:blipFill>
          <a:blip r:embed="rId3"/>
          <a:stretch>
            <a:fillRect/>
          </a:stretch>
        </p:blipFill>
        <p:spPr>
          <a:xfrm>
            <a:off x="3027680" y="2983547"/>
            <a:ext cx="2895600" cy="3200400"/>
          </a:xfrm>
          <a:prstGeom prst="rect">
            <a:avLst/>
          </a:prstGeom>
          <a:ln w="50800">
            <a:solidFill>
              <a:schemeClr val="tx1">
                <a:lumMod val="95000"/>
                <a:lumOff val="5000"/>
              </a:schemeClr>
            </a:solidFill>
          </a:ln>
        </p:spPr>
      </p:pic>
      <p:pic>
        <p:nvPicPr>
          <p:cNvPr id="11" name="Picture 10"/>
          <p:cNvPicPr>
            <a:picLocks noChangeAspect="1"/>
          </p:cNvPicPr>
          <p:nvPr/>
        </p:nvPicPr>
        <p:blipFill>
          <a:blip r:embed="rId4"/>
          <a:stretch>
            <a:fillRect/>
          </a:stretch>
        </p:blipFill>
        <p:spPr>
          <a:xfrm>
            <a:off x="9029407" y="2993072"/>
            <a:ext cx="2914650" cy="3209925"/>
          </a:xfrm>
          <a:prstGeom prst="rect">
            <a:avLst/>
          </a:prstGeom>
          <a:ln w="50800">
            <a:solidFill>
              <a:schemeClr val="tx1">
                <a:lumMod val="95000"/>
                <a:lumOff val="5000"/>
              </a:schemeClr>
            </a:solidFill>
          </a:ln>
        </p:spPr>
      </p:pic>
      <p:pic>
        <p:nvPicPr>
          <p:cNvPr id="12" name="Picture 11"/>
          <p:cNvPicPr>
            <a:picLocks noChangeAspect="1"/>
          </p:cNvPicPr>
          <p:nvPr/>
        </p:nvPicPr>
        <p:blipFill>
          <a:blip r:embed="rId5"/>
          <a:stretch>
            <a:fillRect/>
          </a:stretch>
        </p:blipFill>
        <p:spPr>
          <a:xfrm>
            <a:off x="6062344" y="2993072"/>
            <a:ext cx="2857500" cy="3219450"/>
          </a:xfrm>
          <a:prstGeom prst="rect">
            <a:avLst/>
          </a:prstGeom>
          <a:ln w="50800">
            <a:solidFill>
              <a:schemeClr val="tx1">
                <a:lumMod val="95000"/>
                <a:lumOff val="5000"/>
              </a:schemeClr>
            </a:solidFill>
          </a:ln>
        </p:spPr>
      </p:pic>
      <p:sp>
        <p:nvSpPr>
          <p:cNvPr id="13" name="Rectangle 12"/>
          <p:cNvSpPr/>
          <p:nvPr/>
        </p:nvSpPr>
        <p:spPr>
          <a:xfrm>
            <a:off x="1376134" y="838109"/>
            <a:ext cx="4826321" cy="400110"/>
          </a:xfrm>
          <a:prstGeom prst="rect">
            <a:avLst/>
          </a:prstGeom>
          <a:noFill/>
        </p:spPr>
        <p:txBody>
          <a:bodyPr wrap="none" lIns="91440" tIns="45720" rIns="91440" bIns="45720">
            <a:spAutoFit/>
          </a:bodyPr>
          <a:lstStyle/>
          <a:p>
            <a:pPr algn="ctr"/>
            <a:r>
              <a:rPr lang="en-US" sz="2000" b="1" cap="none" spc="0" dirty="0">
                <a:ln w="0"/>
                <a:solidFill>
                  <a:schemeClr val="tx1"/>
                </a:solidFill>
                <a:effectLst>
                  <a:outerShdw blurRad="38100" dist="19050" dir="2700000" algn="tl" rotWithShape="0">
                    <a:schemeClr val="dk1">
                      <a:alpha val="40000"/>
                    </a:schemeClr>
                  </a:outerShdw>
                </a:effectLst>
              </a:rPr>
              <a:t>5. Enter dimension of 2</a:t>
            </a:r>
            <a:r>
              <a:rPr lang="en-US" sz="2000" b="1" cap="none" spc="0" baseline="30000" dirty="0">
                <a:ln w="0"/>
                <a:solidFill>
                  <a:schemeClr val="tx1"/>
                </a:solidFill>
                <a:effectLst>
                  <a:outerShdw blurRad="38100" dist="19050" dir="2700000" algn="tl" rotWithShape="0">
                    <a:schemeClr val="dk1">
                      <a:alpha val="40000"/>
                    </a:schemeClr>
                  </a:outerShdw>
                </a:effectLst>
              </a:rPr>
              <a:t>nd</a:t>
            </a:r>
            <a:r>
              <a:rPr lang="en-US" sz="2000" b="1" cap="none" spc="0" dirty="0">
                <a:ln w="0"/>
                <a:solidFill>
                  <a:schemeClr val="tx1"/>
                </a:solidFill>
                <a:effectLst>
                  <a:outerShdw blurRad="38100" dist="19050" dir="2700000" algn="tl" rotWithShape="0">
                    <a:schemeClr val="dk1">
                      <a:alpha val="40000"/>
                    </a:schemeClr>
                  </a:outerShdw>
                </a:effectLst>
              </a:rPr>
              <a:t> multiplying matrix</a:t>
            </a:r>
          </a:p>
        </p:txBody>
      </p:sp>
      <p:sp>
        <p:nvSpPr>
          <p:cNvPr id="14" name="Rectangle 13"/>
          <p:cNvSpPr/>
          <p:nvPr/>
        </p:nvSpPr>
        <p:spPr>
          <a:xfrm>
            <a:off x="1376134" y="1328389"/>
            <a:ext cx="7082708" cy="400110"/>
          </a:xfrm>
          <a:prstGeom prst="rect">
            <a:avLst/>
          </a:prstGeom>
          <a:noFill/>
        </p:spPr>
        <p:txBody>
          <a:bodyPr wrap="none" lIns="91440" tIns="45720" rIns="91440" bIns="45720">
            <a:spAutoFit/>
          </a:bodyPr>
          <a:lstStyle/>
          <a:p>
            <a:pPr algn="ctr"/>
            <a:r>
              <a:rPr lang="en-US" sz="2000" b="1" cap="none" spc="0" dirty="0">
                <a:ln w="0"/>
                <a:solidFill>
                  <a:schemeClr val="tx1"/>
                </a:solidFill>
                <a:effectLst>
                  <a:outerShdw blurRad="38100" dist="19050" dir="2700000" algn="tl" rotWithShape="0">
                    <a:schemeClr val="dk1">
                      <a:alpha val="40000"/>
                    </a:schemeClr>
                  </a:outerShdw>
                </a:effectLst>
              </a:rPr>
              <a:t>6</a:t>
            </a:r>
            <a:r>
              <a:rPr lang="en-US" sz="2000" b="1" dirty="0">
                <a:ln w="0"/>
                <a:effectLst>
                  <a:outerShdw blurRad="38100" dist="19050" dir="2700000" algn="tl" rotWithShape="0">
                    <a:schemeClr val="dk1">
                      <a:alpha val="40000"/>
                    </a:schemeClr>
                  </a:outerShdw>
                </a:effectLst>
              </a:rPr>
              <a:t>. Enter the second matrix interactively by entering values in cells</a:t>
            </a:r>
            <a:endParaRPr lang="en-US" sz="2000" b="1" cap="none" spc="0" dirty="0">
              <a:ln w="0"/>
              <a:solidFill>
                <a:schemeClr val="tx1"/>
              </a:solidFill>
              <a:effectLst>
                <a:outerShdw blurRad="38100" dist="19050" dir="2700000" algn="tl" rotWithShape="0">
                  <a:schemeClr val="dk1">
                    <a:alpha val="40000"/>
                  </a:schemeClr>
                </a:outerShdw>
              </a:effectLst>
            </a:endParaRPr>
          </a:p>
        </p:txBody>
      </p:sp>
      <p:sp>
        <p:nvSpPr>
          <p:cNvPr id="15" name="Rectangle 14"/>
          <p:cNvSpPr/>
          <p:nvPr/>
        </p:nvSpPr>
        <p:spPr>
          <a:xfrm>
            <a:off x="1376134" y="1848742"/>
            <a:ext cx="5728684" cy="400110"/>
          </a:xfrm>
          <a:prstGeom prst="rect">
            <a:avLst/>
          </a:prstGeom>
          <a:noFill/>
        </p:spPr>
        <p:txBody>
          <a:bodyPr wrap="none" lIns="91440" tIns="45720" rIns="91440" bIns="45720">
            <a:spAutoFit/>
          </a:bodyPr>
          <a:lstStyle/>
          <a:p>
            <a:pPr algn="ctr"/>
            <a:r>
              <a:rPr lang="en-US" sz="2000" b="1" cap="none" spc="0" dirty="0">
                <a:ln w="0"/>
                <a:solidFill>
                  <a:schemeClr val="tx1"/>
                </a:solidFill>
                <a:effectLst>
                  <a:outerShdw blurRad="38100" dist="19050" dir="2700000" algn="tl" rotWithShape="0">
                    <a:schemeClr val="dk1">
                      <a:alpha val="40000"/>
                    </a:schemeClr>
                  </a:outerShdw>
                </a:effectLst>
              </a:rPr>
              <a:t>7. Result of multiplication can be seen on the screen</a:t>
            </a:r>
          </a:p>
        </p:txBody>
      </p:sp>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86732" y="0"/>
            <a:ext cx="1705268" cy="720679"/>
          </a:xfrm>
          <a:prstGeom prst="rect">
            <a:avLst/>
          </a:prstGeom>
        </p:spPr>
      </p:pic>
      <p:sp>
        <p:nvSpPr>
          <p:cNvPr id="18" name="Rectangle 17"/>
          <p:cNvSpPr/>
          <p:nvPr/>
        </p:nvSpPr>
        <p:spPr>
          <a:xfrm>
            <a:off x="132080" y="2463194"/>
            <a:ext cx="2161169" cy="461665"/>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sz="2400" dirty="0">
                <a:ln w="0"/>
                <a:solidFill>
                  <a:srgbClr val="FF0000"/>
                </a:solidFill>
                <a:effectLst>
                  <a:outerShdw blurRad="38100" dist="19050" dir="2700000" algn="tl" rotWithShape="0">
                    <a:schemeClr val="dk1">
                      <a:alpha val="40000"/>
                    </a:schemeClr>
                  </a:outerShdw>
                </a:effectLst>
              </a:rPr>
              <a:t>Output Screen</a:t>
            </a:r>
          </a:p>
        </p:txBody>
      </p:sp>
      <p:sp>
        <p:nvSpPr>
          <p:cNvPr id="2" name="Footer Placeholder 1"/>
          <p:cNvSpPr>
            <a:spLocks noGrp="1"/>
          </p:cNvSpPr>
          <p:nvPr>
            <p:ph type="ftr" sz="quarter" idx="11"/>
          </p:nvPr>
        </p:nvSpPr>
        <p:spPr/>
        <p:txBody>
          <a:bodyPr/>
          <a:lstStyle/>
          <a:p>
            <a:r>
              <a:rPr lang="en-US"/>
              <a:t>Final Review - Project VIT Bhopal</a:t>
            </a:r>
            <a:endParaRPr lang="en-IN"/>
          </a:p>
        </p:txBody>
      </p:sp>
      <p:sp>
        <p:nvSpPr>
          <p:cNvPr id="19" name="Slide Number Placeholder 18"/>
          <p:cNvSpPr>
            <a:spLocks noGrp="1"/>
          </p:cNvSpPr>
          <p:nvPr>
            <p:ph type="sldNum" sz="quarter" idx="12"/>
          </p:nvPr>
        </p:nvSpPr>
        <p:spPr/>
        <p:txBody>
          <a:bodyPr/>
          <a:lstStyle/>
          <a:p>
            <a:fld id="{8B4F4D29-AE64-4DC6-AA89-A3C2A02DB1BF}" type="slidenum">
              <a:rPr lang="en-IN" smtClean="0"/>
              <a:t>15</a:t>
            </a:fld>
            <a:endParaRPr lang="en-IN"/>
          </a:p>
        </p:txBody>
      </p:sp>
    </p:spTree>
    <p:extLst>
      <p:ext uri="{BB962C8B-B14F-4D97-AF65-F5344CB8AC3E}">
        <p14:creationId xmlns:p14="http://schemas.microsoft.com/office/powerpoint/2010/main" val="20368093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69060" y="4159526"/>
            <a:ext cx="4202080" cy="2568697"/>
          </a:xfrm>
          <a:prstGeom prst="rect">
            <a:avLst/>
          </a:prstGeom>
          <a:ln w="50800">
            <a:solidFill>
              <a:schemeClr val="tx1"/>
            </a:solidFill>
          </a:ln>
        </p:spPr>
      </p:pic>
      <p:sp>
        <p:nvSpPr>
          <p:cNvPr id="3" name="Rectangle 2"/>
          <p:cNvSpPr/>
          <p:nvPr/>
        </p:nvSpPr>
        <p:spPr>
          <a:xfrm>
            <a:off x="662389" y="294101"/>
            <a:ext cx="5593198" cy="584775"/>
          </a:xfrm>
          <a:prstGeom prst="rect">
            <a:avLst/>
          </a:prstGeom>
        </p:spPr>
        <p:txBody>
          <a:bodyPr wrap="none">
            <a:spAutoFit/>
          </a:bodyPr>
          <a:lstStyle/>
          <a:p>
            <a:r>
              <a:rPr lang="en-US" sz="3200" b="1" dirty="0">
                <a:ln w="0"/>
                <a:solidFill>
                  <a:srgbClr val="FF0000"/>
                </a:solidFill>
                <a:effectLst>
                  <a:outerShdw blurRad="38100" dist="19050" dir="2700000" algn="tl" rotWithShape="0">
                    <a:schemeClr val="dk1">
                      <a:alpha val="40000"/>
                    </a:schemeClr>
                  </a:outerShdw>
                </a:effectLst>
              </a:rPr>
              <a:t>4. All Sorting </a:t>
            </a:r>
            <a:r>
              <a:rPr lang="en-US" sz="3200" b="1" dirty="0" err="1">
                <a:ln w="0"/>
                <a:solidFill>
                  <a:srgbClr val="FF0000"/>
                </a:solidFill>
                <a:effectLst>
                  <a:outerShdw blurRad="38100" dist="19050" dir="2700000" algn="tl" rotWithShape="0">
                    <a:schemeClr val="dk1">
                      <a:alpha val="40000"/>
                    </a:schemeClr>
                  </a:outerShdw>
                </a:effectLst>
              </a:rPr>
              <a:t>Algo</a:t>
            </a:r>
            <a:r>
              <a:rPr lang="en-US" sz="3200" b="1" dirty="0">
                <a:ln w="0"/>
                <a:solidFill>
                  <a:srgbClr val="FF0000"/>
                </a:solidFill>
                <a:effectLst>
                  <a:outerShdw blurRad="38100" dist="19050" dir="2700000" algn="tl" rotWithShape="0">
                    <a:schemeClr val="dk1">
                      <a:alpha val="40000"/>
                    </a:schemeClr>
                  </a:outerShdw>
                </a:effectLst>
              </a:rPr>
              <a:t> Implemented</a:t>
            </a:r>
          </a:p>
        </p:txBody>
      </p:sp>
      <p:pic>
        <p:nvPicPr>
          <p:cNvPr id="4" name="Picture 3">
            <a:extLst>
              <a:ext uri="{FF2B5EF4-FFF2-40B4-BE49-F238E27FC236}">
                <a16:creationId xmlns:a16="http://schemas.microsoft.com/office/drawing/2014/main" id="{EA5E608E-31B8-4BF9-80AB-E6CABF1F4AB8}"/>
              </a:ext>
            </a:extLst>
          </p:cNvPr>
          <p:cNvPicPr>
            <a:picLocks noChangeAspect="1"/>
          </p:cNvPicPr>
          <p:nvPr/>
        </p:nvPicPr>
        <p:blipFill rotWithShape="1">
          <a:blip r:embed="rId3"/>
          <a:srcRect l="-749" t="63830" r="749" b="11453"/>
          <a:stretch/>
        </p:blipFill>
        <p:spPr>
          <a:xfrm>
            <a:off x="7091105" y="294101"/>
            <a:ext cx="3505775" cy="487425"/>
          </a:xfrm>
          <a:prstGeom prst="rect">
            <a:avLst/>
          </a:prstGeom>
        </p:spPr>
      </p:pic>
      <p:sp>
        <p:nvSpPr>
          <p:cNvPr id="5" name="TextBox 4"/>
          <p:cNvSpPr txBox="1"/>
          <p:nvPr/>
        </p:nvSpPr>
        <p:spPr>
          <a:xfrm>
            <a:off x="5071140" y="4758966"/>
            <a:ext cx="6168420" cy="400110"/>
          </a:xfrm>
          <a:prstGeom prst="rect">
            <a:avLst/>
          </a:prstGeom>
          <a:noFill/>
        </p:spPr>
        <p:txBody>
          <a:bodyPr wrap="none" rtlCol="0">
            <a:spAutoFit/>
          </a:bodyPr>
          <a:lstStyle/>
          <a:p>
            <a:r>
              <a:rPr lang="en-IN" sz="2000" b="1" dirty="0">
                <a:ln w="0"/>
                <a:effectLst>
                  <a:outerShdw blurRad="38100" dist="19050" dir="2700000" algn="tl" rotWithShape="0">
                    <a:schemeClr val="dk1">
                      <a:alpha val="40000"/>
                    </a:schemeClr>
                  </a:outerShdw>
                </a:effectLst>
              </a:rPr>
              <a:t>4. User can select the type of algorithm from this page</a:t>
            </a:r>
          </a:p>
        </p:txBody>
      </p:sp>
      <p:graphicFrame>
        <p:nvGraphicFramePr>
          <p:cNvPr id="6" name="Table 5"/>
          <p:cNvGraphicFramePr>
            <a:graphicFrameLocks noGrp="1"/>
          </p:cNvGraphicFramePr>
          <p:nvPr>
            <p:extLst>
              <p:ext uri="{D42A27DB-BD31-4B8C-83A1-F6EECF244321}">
                <p14:modId xmlns:p14="http://schemas.microsoft.com/office/powerpoint/2010/main" val="1942289740"/>
              </p:ext>
            </p:extLst>
          </p:nvPr>
        </p:nvGraphicFramePr>
        <p:xfrm>
          <a:off x="869060" y="849303"/>
          <a:ext cx="10479660" cy="3145360"/>
        </p:xfrm>
        <a:graphic>
          <a:graphicData uri="http://schemas.openxmlformats.org/drawingml/2006/table">
            <a:tbl>
              <a:tblPr/>
              <a:tblGrid>
                <a:gridCol w="2095932">
                  <a:extLst>
                    <a:ext uri="{9D8B030D-6E8A-4147-A177-3AD203B41FA5}">
                      <a16:colId xmlns:a16="http://schemas.microsoft.com/office/drawing/2014/main" val="20000"/>
                    </a:ext>
                  </a:extLst>
                </a:gridCol>
                <a:gridCol w="2095932">
                  <a:extLst>
                    <a:ext uri="{9D8B030D-6E8A-4147-A177-3AD203B41FA5}">
                      <a16:colId xmlns:a16="http://schemas.microsoft.com/office/drawing/2014/main" val="20001"/>
                    </a:ext>
                  </a:extLst>
                </a:gridCol>
                <a:gridCol w="2095932">
                  <a:extLst>
                    <a:ext uri="{9D8B030D-6E8A-4147-A177-3AD203B41FA5}">
                      <a16:colId xmlns:a16="http://schemas.microsoft.com/office/drawing/2014/main" val="20002"/>
                    </a:ext>
                  </a:extLst>
                </a:gridCol>
                <a:gridCol w="2095932">
                  <a:extLst>
                    <a:ext uri="{9D8B030D-6E8A-4147-A177-3AD203B41FA5}">
                      <a16:colId xmlns:a16="http://schemas.microsoft.com/office/drawing/2014/main" val="20003"/>
                    </a:ext>
                  </a:extLst>
                </a:gridCol>
                <a:gridCol w="2095932">
                  <a:extLst>
                    <a:ext uri="{9D8B030D-6E8A-4147-A177-3AD203B41FA5}">
                      <a16:colId xmlns:a16="http://schemas.microsoft.com/office/drawing/2014/main" val="20004"/>
                    </a:ext>
                  </a:extLst>
                </a:gridCol>
              </a:tblGrid>
              <a:tr h="364510">
                <a:tc>
                  <a:txBody>
                    <a:bodyPr/>
                    <a:lstStyle/>
                    <a:p>
                      <a:pPr algn="l" fontAlgn="base"/>
                      <a:r>
                        <a:rPr lang="en-IN" sz="1400" b="0" dirty="0">
                          <a:effectLst/>
                        </a:rPr>
                        <a:t>Sorting Algorithm</a:t>
                      </a:r>
                    </a:p>
                  </a:txBody>
                  <a:tcPr marL="75940" marR="75940" marT="75940" marB="75940" anchor="ctr">
                    <a:lnL>
                      <a:noFill/>
                    </a:lnL>
                    <a:lnR>
                      <a:noFill/>
                    </a:lnR>
                    <a:lnT>
                      <a:noFill/>
                    </a:lnT>
                    <a:lnB>
                      <a:noFill/>
                    </a:lnB>
                    <a:solidFill>
                      <a:srgbClr val="FFFFFF"/>
                    </a:solidFill>
                  </a:tcPr>
                </a:tc>
                <a:tc gridSpan="3">
                  <a:txBody>
                    <a:bodyPr/>
                    <a:lstStyle/>
                    <a:p>
                      <a:pPr algn="l" fontAlgn="base"/>
                      <a:r>
                        <a:rPr lang="en-IN" sz="1400" b="0">
                          <a:effectLst/>
                        </a:rPr>
                        <a:t>Time Complexity</a:t>
                      </a:r>
                    </a:p>
                  </a:txBody>
                  <a:tcPr marL="75940" marR="75940" marT="75940" marB="75940" anchor="ctr">
                    <a:lnL>
                      <a:noFill/>
                    </a:lnL>
                    <a:lnR>
                      <a:noFill/>
                    </a:lnR>
                    <a:lnT>
                      <a:noFill/>
                    </a:lnT>
                    <a:lnB>
                      <a:noFill/>
                    </a:lnB>
                    <a:solidFill>
                      <a:srgbClr val="FFFFFF"/>
                    </a:solidFill>
                  </a:tcPr>
                </a:tc>
                <a:tc hMerge="1">
                  <a:txBody>
                    <a:bodyPr/>
                    <a:lstStyle/>
                    <a:p>
                      <a:endParaRPr lang="en-IN"/>
                    </a:p>
                  </a:txBody>
                  <a:tcPr/>
                </a:tc>
                <a:tc hMerge="1">
                  <a:txBody>
                    <a:bodyPr/>
                    <a:lstStyle/>
                    <a:p>
                      <a:endParaRPr lang="en-IN"/>
                    </a:p>
                  </a:txBody>
                  <a:tcPr/>
                </a:tc>
                <a:tc>
                  <a:txBody>
                    <a:bodyPr/>
                    <a:lstStyle/>
                    <a:p>
                      <a:pPr algn="l" fontAlgn="base"/>
                      <a:r>
                        <a:rPr lang="en-IN" sz="1400" b="0">
                          <a:effectLst/>
                        </a:rPr>
                        <a:t>Space Complexity</a:t>
                      </a:r>
                    </a:p>
                  </a:txBody>
                  <a:tcPr marL="75940" marR="75940" marT="75940" marB="75940" anchor="ctr">
                    <a:lnL>
                      <a:noFill/>
                    </a:lnL>
                    <a:lnR>
                      <a:noFill/>
                    </a:lnR>
                    <a:lnT>
                      <a:noFill/>
                    </a:lnT>
                    <a:lnB>
                      <a:noFill/>
                    </a:lnB>
                    <a:solidFill>
                      <a:srgbClr val="FFFFFF"/>
                    </a:solidFill>
                  </a:tcPr>
                </a:tc>
                <a:extLst>
                  <a:ext uri="{0D108BD9-81ED-4DB2-BD59-A6C34878D82A}">
                    <a16:rowId xmlns:a16="http://schemas.microsoft.com/office/drawing/2014/main" val="10000"/>
                  </a:ext>
                </a:extLst>
              </a:tr>
              <a:tr h="364510">
                <a:tc>
                  <a:txBody>
                    <a:bodyPr/>
                    <a:lstStyle/>
                    <a:p>
                      <a:pPr algn="l" fontAlgn="base"/>
                      <a:endParaRPr lang="en-IN" sz="1400" b="0">
                        <a:effectLst/>
                      </a:endParaRPr>
                    </a:p>
                  </a:txBody>
                  <a:tcPr marL="75940" marR="75940" marT="75940" marB="75940" anchor="ctr">
                    <a:lnL>
                      <a:noFill/>
                    </a:lnL>
                    <a:lnR>
                      <a:noFill/>
                    </a:lnR>
                    <a:lnT>
                      <a:noFill/>
                    </a:lnT>
                    <a:lnB>
                      <a:noFill/>
                    </a:lnB>
                    <a:solidFill>
                      <a:srgbClr val="FFFFFF"/>
                    </a:solidFill>
                  </a:tcPr>
                </a:tc>
                <a:tc>
                  <a:txBody>
                    <a:bodyPr/>
                    <a:lstStyle/>
                    <a:p>
                      <a:pPr algn="l" fontAlgn="base"/>
                      <a:r>
                        <a:rPr lang="en-IN" sz="1400" b="0">
                          <a:effectLst/>
                        </a:rPr>
                        <a:t>Best Case</a:t>
                      </a:r>
                    </a:p>
                  </a:txBody>
                  <a:tcPr marL="75940" marR="75940" marT="75940" marB="75940" anchor="ctr">
                    <a:lnL>
                      <a:noFill/>
                    </a:lnL>
                    <a:lnR>
                      <a:noFill/>
                    </a:lnR>
                    <a:lnT>
                      <a:noFill/>
                    </a:lnT>
                    <a:lnB>
                      <a:noFill/>
                    </a:lnB>
                    <a:solidFill>
                      <a:srgbClr val="FFFFFF"/>
                    </a:solidFill>
                  </a:tcPr>
                </a:tc>
                <a:tc>
                  <a:txBody>
                    <a:bodyPr/>
                    <a:lstStyle/>
                    <a:p>
                      <a:pPr algn="l" fontAlgn="base"/>
                      <a:r>
                        <a:rPr lang="en-IN" sz="1400" b="0">
                          <a:effectLst/>
                        </a:rPr>
                        <a:t>Average Case</a:t>
                      </a:r>
                    </a:p>
                  </a:txBody>
                  <a:tcPr marL="75940" marR="75940" marT="75940" marB="75940" anchor="ctr">
                    <a:lnL>
                      <a:noFill/>
                    </a:lnL>
                    <a:lnR>
                      <a:noFill/>
                    </a:lnR>
                    <a:lnT>
                      <a:noFill/>
                    </a:lnT>
                    <a:lnB>
                      <a:noFill/>
                    </a:lnB>
                    <a:solidFill>
                      <a:srgbClr val="FFFFFF"/>
                    </a:solidFill>
                  </a:tcPr>
                </a:tc>
                <a:tc>
                  <a:txBody>
                    <a:bodyPr/>
                    <a:lstStyle/>
                    <a:p>
                      <a:pPr algn="l" fontAlgn="base"/>
                      <a:r>
                        <a:rPr lang="en-IN" sz="1400" b="0">
                          <a:effectLst/>
                        </a:rPr>
                        <a:t>Worst Case</a:t>
                      </a:r>
                    </a:p>
                  </a:txBody>
                  <a:tcPr marL="75940" marR="75940" marT="75940" marB="75940" anchor="ctr">
                    <a:lnL>
                      <a:noFill/>
                    </a:lnL>
                    <a:lnR>
                      <a:noFill/>
                    </a:lnR>
                    <a:lnT>
                      <a:noFill/>
                    </a:lnT>
                    <a:lnB>
                      <a:noFill/>
                    </a:lnB>
                    <a:solidFill>
                      <a:srgbClr val="FFFFFF"/>
                    </a:solidFill>
                  </a:tcPr>
                </a:tc>
                <a:tc>
                  <a:txBody>
                    <a:bodyPr/>
                    <a:lstStyle/>
                    <a:p>
                      <a:pPr algn="l" fontAlgn="base"/>
                      <a:r>
                        <a:rPr lang="en-IN" sz="1400" b="0">
                          <a:effectLst/>
                        </a:rPr>
                        <a:t>Worst Case</a:t>
                      </a:r>
                    </a:p>
                  </a:txBody>
                  <a:tcPr marL="75940" marR="75940" marT="75940" marB="75940" anchor="ctr">
                    <a:lnL>
                      <a:noFill/>
                    </a:lnL>
                    <a:lnR>
                      <a:noFill/>
                    </a:lnR>
                    <a:lnT>
                      <a:noFill/>
                    </a:lnT>
                    <a:lnB>
                      <a:noFill/>
                    </a:lnB>
                    <a:solidFill>
                      <a:srgbClr val="FFFFFF"/>
                    </a:solidFill>
                  </a:tcPr>
                </a:tc>
                <a:extLst>
                  <a:ext uri="{0D108BD9-81ED-4DB2-BD59-A6C34878D82A}">
                    <a16:rowId xmlns:a16="http://schemas.microsoft.com/office/drawing/2014/main" val="10001"/>
                  </a:ext>
                </a:extLst>
              </a:tr>
              <a:tr h="402480">
                <a:tc>
                  <a:txBody>
                    <a:bodyPr/>
                    <a:lstStyle/>
                    <a:p>
                      <a:pPr algn="l" fontAlgn="base"/>
                      <a:r>
                        <a:rPr lang="en-IN" sz="1200" b="1">
                          <a:effectLst/>
                        </a:rPr>
                        <a:t>Bubble Sort</a:t>
                      </a:r>
                      <a:endParaRPr lang="en-IN" sz="1200" b="0">
                        <a:effectLst/>
                      </a:endParaRPr>
                    </a:p>
                  </a:txBody>
                  <a:tcPr marL="75940" marR="75940" marT="106315" marB="106315" anchor="ctr">
                    <a:lnL>
                      <a:noFill/>
                    </a:lnL>
                    <a:lnR>
                      <a:noFill/>
                    </a:lnR>
                    <a:lnT>
                      <a:noFill/>
                    </a:lnT>
                    <a:lnB>
                      <a:noFill/>
                    </a:lnB>
                    <a:solidFill>
                      <a:srgbClr val="FFFFFF"/>
                    </a:solidFill>
                  </a:tcPr>
                </a:tc>
                <a:tc>
                  <a:txBody>
                    <a:bodyPr/>
                    <a:lstStyle/>
                    <a:p>
                      <a:pPr algn="l" fontAlgn="base"/>
                      <a:r>
                        <a:rPr lang="el-GR" sz="1200" b="1">
                          <a:effectLst/>
                        </a:rPr>
                        <a:t>Ω(</a:t>
                      </a:r>
                      <a:r>
                        <a:rPr lang="en-IN" sz="1200" b="1">
                          <a:effectLst/>
                        </a:rPr>
                        <a:t>N)</a:t>
                      </a:r>
                      <a:endParaRPr lang="en-IN" sz="1200" b="0">
                        <a:effectLst/>
                      </a:endParaRPr>
                    </a:p>
                  </a:txBody>
                  <a:tcPr marL="75940" marR="75940" marT="106315" marB="106315" anchor="ctr">
                    <a:lnL>
                      <a:noFill/>
                    </a:lnL>
                    <a:lnR>
                      <a:noFill/>
                    </a:lnR>
                    <a:lnT>
                      <a:noFill/>
                    </a:lnT>
                    <a:lnB>
                      <a:noFill/>
                    </a:lnB>
                    <a:solidFill>
                      <a:srgbClr val="FFFFFF"/>
                    </a:solidFill>
                  </a:tcPr>
                </a:tc>
                <a:tc>
                  <a:txBody>
                    <a:bodyPr/>
                    <a:lstStyle/>
                    <a:p>
                      <a:pPr algn="l" fontAlgn="base"/>
                      <a:r>
                        <a:rPr lang="el-GR" sz="1200" b="1" dirty="0">
                          <a:effectLst/>
                        </a:rPr>
                        <a:t>Θ(</a:t>
                      </a:r>
                      <a:r>
                        <a:rPr lang="en-IN" sz="1200" b="1" dirty="0">
                          <a:effectLst/>
                        </a:rPr>
                        <a:t>N</a:t>
                      </a:r>
                      <a:r>
                        <a:rPr lang="en-IN" sz="1200" b="1" baseline="30000" dirty="0">
                          <a:effectLst/>
                        </a:rPr>
                        <a:t>2</a:t>
                      </a:r>
                      <a:r>
                        <a:rPr lang="en-IN" sz="1200" b="1" dirty="0">
                          <a:effectLst/>
                        </a:rPr>
                        <a:t>)</a:t>
                      </a:r>
                      <a:endParaRPr lang="en-IN" sz="1200" b="0" dirty="0">
                        <a:effectLst/>
                      </a:endParaRPr>
                    </a:p>
                  </a:txBody>
                  <a:tcPr marL="75940" marR="75940" marT="106315" marB="106315" anchor="ctr">
                    <a:lnL>
                      <a:noFill/>
                    </a:lnL>
                    <a:lnR>
                      <a:noFill/>
                    </a:lnR>
                    <a:lnT>
                      <a:noFill/>
                    </a:lnT>
                    <a:lnB>
                      <a:noFill/>
                    </a:lnB>
                    <a:solidFill>
                      <a:srgbClr val="FFFFFF"/>
                    </a:solidFill>
                  </a:tcPr>
                </a:tc>
                <a:tc>
                  <a:txBody>
                    <a:bodyPr/>
                    <a:lstStyle/>
                    <a:p>
                      <a:pPr algn="l" fontAlgn="base"/>
                      <a:r>
                        <a:rPr lang="en-IN" sz="1200" b="1">
                          <a:effectLst/>
                        </a:rPr>
                        <a:t>O(N</a:t>
                      </a:r>
                      <a:r>
                        <a:rPr lang="en-IN" sz="1200" b="1" baseline="30000">
                          <a:effectLst/>
                        </a:rPr>
                        <a:t>2</a:t>
                      </a:r>
                      <a:r>
                        <a:rPr lang="en-IN" sz="1200" b="1">
                          <a:effectLst/>
                        </a:rPr>
                        <a:t>)</a:t>
                      </a:r>
                      <a:endParaRPr lang="en-IN" sz="1200" b="0">
                        <a:effectLst/>
                      </a:endParaRPr>
                    </a:p>
                  </a:txBody>
                  <a:tcPr marL="75940" marR="75940" marT="106315" marB="106315" anchor="ctr">
                    <a:lnL>
                      <a:noFill/>
                    </a:lnL>
                    <a:lnR>
                      <a:noFill/>
                    </a:lnR>
                    <a:lnT>
                      <a:noFill/>
                    </a:lnT>
                    <a:lnB>
                      <a:noFill/>
                    </a:lnB>
                    <a:solidFill>
                      <a:srgbClr val="FFFFFF"/>
                    </a:solidFill>
                  </a:tcPr>
                </a:tc>
                <a:tc>
                  <a:txBody>
                    <a:bodyPr/>
                    <a:lstStyle/>
                    <a:p>
                      <a:pPr algn="l" fontAlgn="base"/>
                      <a:r>
                        <a:rPr lang="en-IN" sz="1200" b="1">
                          <a:effectLst/>
                        </a:rPr>
                        <a:t>O(1)</a:t>
                      </a:r>
                      <a:endParaRPr lang="en-IN" sz="1200" b="0">
                        <a:effectLst/>
                      </a:endParaRPr>
                    </a:p>
                  </a:txBody>
                  <a:tcPr marL="75940" marR="75940" marT="106315" marB="106315" anchor="ctr">
                    <a:lnL>
                      <a:noFill/>
                    </a:lnL>
                    <a:lnR>
                      <a:noFill/>
                    </a:lnR>
                    <a:lnT>
                      <a:noFill/>
                    </a:lnT>
                    <a:lnB>
                      <a:noFill/>
                    </a:lnB>
                    <a:solidFill>
                      <a:srgbClr val="FFFFFF"/>
                    </a:solidFill>
                  </a:tcPr>
                </a:tc>
                <a:extLst>
                  <a:ext uri="{0D108BD9-81ED-4DB2-BD59-A6C34878D82A}">
                    <a16:rowId xmlns:a16="http://schemas.microsoft.com/office/drawing/2014/main" val="10002"/>
                  </a:ext>
                </a:extLst>
              </a:tr>
              <a:tr h="402480">
                <a:tc>
                  <a:txBody>
                    <a:bodyPr/>
                    <a:lstStyle/>
                    <a:p>
                      <a:pPr algn="l" fontAlgn="base"/>
                      <a:r>
                        <a:rPr lang="en-IN" sz="1200" b="1">
                          <a:effectLst/>
                        </a:rPr>
                        <a:t>Selection Sort</a:t>
                      </a:r>
                      <a:endParaRPr lang="en-IN" sz="1200" b="0">
                        <a:effectLst/>
                      </a:endParaRPr>
                    </a:p>
                  </a:txBody>
                  <a:tcPr marL="75940" marR="75940" marT="106315" marB="106315" anchor="ctr">
                    <a:lnL>
                      <a:noFill/>
                    </a:lnL>
                    <a:lnR>
                      <a:noFill/>
                    </a:lnR>
                    <a:lnT>
                      <a:noFill/>
                    </a:lnT>
                    <a:lnB>
                      <a:noFill/>
                    </a:lnB>
                    <a:solidFill>
                      <a:srgbClr val="FFFFFF"/>
                    </a:solidFill>
                  </a:tcPr>
                </a:tc>
                <a:tc>
                  <a:txBody>
                    <a:bodyPr/>
                    <a:lstStyle/>
                    <a:p>
                      <a:pPr algn="l" fontAlgn="base"/>
                      <a:r>
                        <a:rPr lang="el-GR" sz="1200" b="1" dirty="0">
                          <a:effectLst/>
                        </a:rPr>
                        <a:t>Ω(</a:t>
                      </a:r>
                      <a:r>
                        <a:rPr lang="en-IN" sz="1200" b="1" dirty="0">
                          <a:effectLst/>
                        </a:rPr>
                        <a:t>N</a:t>
                      </a:r>
                      <a:r>
                        <a:rPr lang="en-IN" sz="1200" b="1" baseline="30000" dirty="0">
                          <a:effectLst/>
                        </a:rPr>
                        <a:t>2</a:t>
                      </a:r>
                      <a:r>
                        <a:rPr lang="en-IN" sz="1200" b="1" dirty="0">
                          <a:effectLst/>
                        </a:rPr>
                        <a:t>)</a:t>
                      </a:r>
                      <a:endParaRPr lang="en-IN" sz="1200" b="0" dirty="0">
                        <a:effectLst/>
                      </a:endParaRPr>
                    </a:p>
                  </a:txBody>
                  <a:tcPr marL="75940" marR="75940" marT="106315" marB="106315" anchor="ctr">
                    <a:lnL>
                      <a:noFill/>
                    </a:lnL>
                    <a:lnR>
                      <a:noFill/>
                    </a:lnR>
                    <a:lnT>
                      <a:noFill/>
                    </a:lnT>
                    <a:lnB>
                      <a:noFill/>
                    </a:lnB>
                    <a:solidFill>
                      <a:srgbClr val="FFFFFF"/>
                    </a:solidFill>
                  </a:tcPr>
                </a:tc>
                <a:tc>
                  <a:txBody>
                    <a:bodyPr/>
                    <a:lstStyle/>
                    <a:p>
                      <a:pPr algn="l" fontAlgn="base"/>
                      <a:r>
                        <a:rPr lang="el-GR" sz="1200" b="1" dirty="0">
                          <a:effectLst/>
                        </a:rPr>
                        <a:t>Θ(</a:t>
                      </a:r>
                      <a:r>
                        <a:rPr lang="en-IN" sz="1200" b="1" dirty="0">
                          <a:effectLst/>
                        </a:rPr>
                        <a:t>N</a:t>
                      </a:r>
                      <a:r>
                        <a:rPr lang="en-IN" sz="1200" b="1" baseline="30000" dirty="0">
                          <a:effectLst/>
                        </a:rPr>
                        <a:t>2</a:t>
                      </a:r>
                      <a:r>
                        <a:rPr lang="en-IN" sz="1200" b="1" dirty="0">
                          <a:effectLst/>
                        </a:rPr>
                        <a:t>)</a:t>
                      </a:r>
                      <a:endParaRPr lang="en-IN" sz="1200" b="0" dirty="0">
                        <a:effectLst/>
                      </a:endParaRPr>
                    </a:p>
                  </a:txBody>
                  <a:tcPr marL="75940" marR="75940" marT="106315" marB="106315" anchor="ctr">
                    <a:lnL>
                      <a:noFill/>
                    </a:lnL>
                    <a:lnR>
                      <a:noFill/>
                    </a:lnR>
                    <a:lnT>
                      <a:noFill/>
                    </a:lnT>
                    <a:lnB>
                      <a:noFill/>
                    </a:lnB>
                    <a:solidFill>
                      <a:srgbClr val="FFFFFF"/>
                    </a:solidFill>
                  </a:tcPr>
                </a:tc>
                <a:tc>
                  <a:txBody>
                    <a:bodyPr/>
                    <a:lstStyle/>
                    <a:p>
                      <a:pPr algn="l" fontAlgn="base"/>
                      <a:r>
                        <a:rPr lang="en-IN" sz="1200" b="1" dirty="0">
                          <a:effectLst/>
                        </a:rPr>
                        <a:t>O(N</a:t>
                      </a:r>
                      <a:r>
                        <a:rPr lang="en-IN" sz="1200" b="1" baseline="30000" dirty="0">
                          <a:effectLst/>
                        </a:rPr>
                        <a:t>2</a:t>
                      </a:r>
                      <a:r>
                        <a:rPr lang="en-IN" sz="1200" b="1" dirty="0">
                          <a:effectLst/>
                        </a:rPr>
                        <a:t>)</a:t>
                      </a:r>
                      <a:endParaRPr lang="en-IN" sz="1200" b="0" dirty="0">
                        <a:effectLst/>
                      </a:endParaRPr>
                    </a:p>
                  </a:txBody>
                  <a:tcPr marL="75940" marR="75940" marT="106315" marB="106315" anchor="ctr">
                    <a:lnL>
                      <a:noFill/>
                    </a:lnL>
                    <a:lnR>
                      <a:noFill/>
                    </a:lnR>
                    <a:lnT>
                      <a:noFill/>
                    </a:lnT>
                    <a:lnB>
                      <a:noFill/>
                    </a:lnB>
                    <a:solidFill>
                      <a:srgbClr val="FFFFFF"/>
                    </a:solidFill>
                  </a:tcPr>
                </a:tc>
                <a:tc>
                  <a:txBody>
                    <a:bodyPr/>
                    <a:lstStyle/>
                    <a:p>
                      <a:pPr algn="l" fontAlgn="base"/>
                      <a:r>
                        <a:rPr lang="en-IN" sz="1200" b="1">
                          <a:effectLst/>
                        </a:rPr>
                        <a:t>O(1)</a:t>
                      </a:r>
                      <a:endParaRPr lang="en-IN" sz="1200" b="0">
                        <a:effectLst/>
                      </a:endParaRPr>
                    </a:p>
                  </a:txBody>
                  <a:tcPr marL="75940" marR="75940" marT="106315" marB="106315" anchor="ctr">
                    <a:lnL>
                      <a:noFill/>
                    </a:lnL>
                    <a:lnR>
                      <a:noFill/>
                    </a:lnR>
                    <a:lnT>
                      <a:noFill/>
                    </a:lnT>
                    <a:lnB>
                      <a:noFill/>
                    </a:lnB>
                    <a:solidFill>
                      <a:srgbClr val="FFFFFF"/>
                    </a:solidFill>
                  </a:tcPr>
                </a:tc>
                <a:extLst>
                  <a:ext uri="{0D108BD9-81ED-4DB2-BD59-A6C34878D82A}">
                    <a16:rowId xmlns:a16="http://schemas.microsoft.com/office/drawing/2014/main" val="10003"/>
                  </a:ext>
                </a:extLst>
              </a:tr>
              <a:tr h="402480">
                <a:tc>
                  <a:txBody>
                    <a:bodyPr/>
                    <a:lstStyle/>
                    <a:p>
                      <a:pPr algn="l" fontAlgn="base"/>
                      <a:r>
                        <a:rPr lang="en-IN" sz="1200" b="1">
                          <a:effectLst/>
                        </a:rPr>
                        <a:t>Insertion Sort</a:t>
                      </a:r>
                      <a:endParaRPr lang="en-IN" sz="1200" b="0">
                        <a:effectLst/>
                      </a:endParaRPr>
                    </a:p>
                  </a:txBody>
                  <a:tcPr marL="75940" marR="75940" marT="106315" marB="106315" anchor="ctr">
                    <a:lnL>
                      <a:noFill/>
                    </a:lnL>
                    <a:lnR>
                      <a:noFill/>
                    </a:lnR>
                    <a:lnT>
                      <a:noFill/>
                    </a:lnT>
                    <a:lnB>
                      <a:noFill/>
                    </a:lnB>
                    <a:solidFill>
                      <a:srgbClr val="FFFFFF"/>
                    </a:solidFill>
                  </a:tcPr>
                </a:tc>
                <a:tc>
                  <a:txBody>
                    <a:bodyPr/>
                    <a:lstStyle/>
                    <a:p>
                      <a:pPr algn="l" fontAlgn="base"/>
                      <a:r>
                        <a:rPr lang="el-GR" sz="1200" b="1" dirty="0">
                          <a:effectLst/>
                        </a:rPr>
                        <a:t>Ω(</a:t>
                      </a:r>
                      <a:r>
                        <a:rPr lang="en-IN" sz="1200" b="1" dirty="0">
                          <a:effectLst/>
                        </a:rPr>
                        <a:t>N)</a:t>
                      </a:r>
                      <a:endParaRPr lang="en-IN" sz="1200" b="0" dirty="0">
                        <a:effectLst/>
                      </a:endParaRPr>
                    </a:p>
                  </a:txBody>
                  <a:tcPr marL="75940" marR="75940" marT="106315" marB="106315" anchor="ctr">
                    <a:lnL>
                      <a:noFill/>
                    </a:lnL>
                    <a:lnR>
                      <a:noFill/>
                    </a:lnR>
                    <a:lnT>
                      <a:noFill/>
                    </a:lnT>
                    <a:lnB>
                      <a:noFill/>
                    </a:lnB>
                    <a:solidFill>
                      <a:srgbClr val="FFFFFF"/>
                    </a:solidFill>
                  </a:tcPr>
                </a:tc>
                <a:tc>
                  <a:txBody>
                    <a:bodyPr/>
                    <a:lstStyle/>
                    <a:p>
                      <a:pPr algn="l" fontAlgn="base"/>
                      <a:r>
                        <a:rPr lang="el-GR" sz="1200" b="1">
                          <a:effectLst/>
                        </a:rPr>
                        <a:t>Θ(</a:t>
                      </a:r>
                      <a:r>
                        <a:rPr lang="en-IN" sz="1200" b="1">
                          <a:effectLst/>
                        </a:rPr>
                        <a:t>N</a:t>
                      </a:r>
                      <a:r>
                        <a:rPr lang="en-IN" sz="1200" b="1" baseline="30000">
                          <a:effectLst/>
                        </a:rPr>
                        <a:t>2</a:t>
                      </a:r>
                      <a:r>
                        <a:rPr lang="en-IN" sz="1200" b="1">
                          <a:effectLst/>
                        </a:rPr>
                        <a:t>)</a:t>
                      </a:r>
                      <a:endParaRPr lang="en-IN" sz="1200" b="0">
                        <a:effectLst/>
                      </a:endParaRPr>
                    </a:p>
                  </a:txBody>
                  <a:tcPr marL="75940" marR="75940" marT="106315" marB="106315" anchor="ctr">
                    <a:lnL>
                      <a:noFill/>
                    </a:lnL>
                    <a:lnR>
                      <a:noFill/>
                    </a:lnR>
                    <a:lnT>
                      <a:noFill/>
                    </a:lnT>
                    <a:lnB>
                      <a:noFill/>
                    </a:lnB>
                    <a:solidFill>
                      <a:srgbClr val="FFFFFF"/>
                    </a:solidFill>
                  </a:tcPr>
                </a:tc>
                <a:tc>
                  <a:txBody>
                    <a:bodyPr/>
                    <a:lstStyle/>
                    <a:p>
                      <a:pPr algn="l" fontAlgn="base"/>
                      <a:r>
                        <a:rPr lang="en-IN" sz="1200" b="1">
                          <a:effectLst/>
                        </a:rPr>
                        <a:t>O(N</a:t>
                      </a:r>
                      <a:r>
                        <a:rPr lang="en-IN" sz="1200" b="1" baseline="30000">
                          <a:effectLst/>
                        </a:rPr>
                        <a:t>2</a:t>
                      </a:r>
                      <a:r>
                        <a:rPr lang="en-IN" sz="1200" b="1">
                          <a:effectLst/>
                        </a:rPr>
                        <a:t>)</a:t>
                      </a:r>
                      <a:endParaRPr lang="en-IN" sz="1200" b="0">
                        <a:effectLst/>
                      </a:endParaRPr>
                    </a:p>
                  </a:txBody>
                  <a:tcPr marL="75940" marR="75940" marT="106315" marB="106315" anchor="ctr">
                    <a:lnL>
                      <a:noFill/>
                    </a:lnL>
                    <a:lnR>
                      <a:noFill/>
                    </a:lnR>
                    <a:lnT>
                      <a:noFill/>
                    </a:lnT>
                    <a:lnB>
                      <a:noFill/>
                    </a:lnB>
                    <a:solidFill>
                      <a:srgbClr val="FFFFFF"/>
                    </a:solidFill>
                  </a:tcPr>
                </a:tc>
                <a:tc>
                  <a:txBody>
                    <a:bodyPr/>
                    <a:lstStyle/>
                    <a:p>
                      <a:pPr algn="l" fontAlgn="base"/>
                      <a:r>
                        <a:rPr lang="en-IN" sz="1200" b="1">
                          <a:effectLst/>
                        </a:rPr>
                        <a:t>O(1)</a:t>
                      </a:r>
                      <a:endParaRPr lang="en-IN" sz="1200" b="0">
                        <a:effectLst/>
                      </a:endParaRPr>
                    </a:p>
                  </a:txBody>
                  <a:tcPr marL="75940" marR="75940" marT="106315" marB="106315" anchor="ctr">
                    <a:lnL>
                      <a:noFill/>
                    </a:lnL>
                    <a:lnR>
                      <a:noFill/>
                    </a:lnR>
                    <a:lnT>
                      <a:noFill/>
                    </a:lnT>
                    <a:lnB>
                      <a:noFill/>
                    </a:lnB>
                    <a:solidFill>
                      <a:srgbClr val="FFFFFF"/>
                    </a:solidFill>
                  </a:tcPr>
                </a:tc>
                <a:extLst>
                  <a:ext uri="{0D108BD9-81ED-4DB2-BD59-A6C34878D82A}">
                    <a16:rowId xmlns:a16="http://schemas.microsoft.com/office/drawing/2014/main" val="10004"/>
                  </a:ext>
                </a:extLst>
              </a:tr>
              <a:tr h="402480">
                <a:tc>
                  <a:txBody>
                    <a:bodyPr/>
                    <a:lstStyle/>
                    <a:p>
                      <a:pPr algn="l" fontAlgn="base"/>
                      <a:r>
                        <a:rPr lang="en-IN" sz="1200" b="1">
                          <a:effectLst/>
                        </a:rPr>
                        <a:t>Merge Sort</a:t>
                      </a:r>
                      <a:endParaRPr lang="en-IN" sz="1200" b="0">
                        <a:effectLst/>
                      </a:endParaRPr>
                    </a:p>
                  </a:txBody>
                  <a:tcPr marL="75940" marR="75940" marT="106315" marB="106315" anchor="ctr">
                    <a:lnL>
                      <a:noFill/>
                    </a:lnL>
                    <a:lnR>
                      <a:noFill/>
                    </a:lnR>
                    <a:lnT>
                      <a:noFill/>
                    </a:lnT>
                    <a:lnB>
                      <a:noFill/>
                    </a:lnB>
                    <a:solidFill>
                      <a:srgbClr val="FFFFFF"/>
                    </a:solidFill>
                  </a:tcPr>
                </a:tc>
                <a:tc>
                  <a:txBody>
                    <a:bodyPr/>
                    <a:lstStyle/>
                    <a:p>
                      <a:pPr algn="l" fontAlgn="base"/>
                      <a:r>
                        <a:rPr lang="el-GR" sz="1200" b="1" dirty="0">
                          <a:effectLst/>
                        </a:rPr>
                        <a:t>Ω(</a:t>
                      </a:r>
                      <a:r>
                        <a:rPr lang="en-IN" sz="1200" b="1" dirty="0">
                          <a:effectLst/>
                        </a:rPr>
                        <a:t>N log N)</a:t>
                      </a:r>
                      <a:endParaRPr lang="en-IN" sz="1200" b="0" dirty="0">
                        <a:effectLst/>
                      </a:endParaRPr>
                    </a:p>
                  </a:txBody>
                  <a:tcPr marL="75940" marR="75940" marT="106315" marB="106315" anchor="ctr">
                    <a:lnL>
                      <a:noFill/>
                    </a:lnL>
                    <a:lnR>
                      <a:noFill/>
                    </a:lnR>
                    <a:lnT>
                      <a:noFill/>
                    </a:lnT>
                    <a:lnB>
                      <a:noFill/>
                    </a:lnB>
                    <a:solidFill>
                      <a:srgbClr val="FFFFFF"/>
                    </a:solidFill>
                  </a:tcPr>
                </a:tc>
                <a:tc>
                  <a:txBody>
                    <a:bodyPr/>
                    <a:lstStyle/>
                    <a:p>
                      <a:pPr algn="l" fontAlgn="base"/>
                      <a:r>
                        <a:rPr lang="el-GR" sz="1200" b="1" dirty="0">
                          <a:effectLst/>
                        </a:rPr>
                        <a:t>Θ(</a:t>
                      </a:r>
                      <a:r>
                        <a:rPr lang="en-IN" sz="1200" b="1" dirty="0">
                          <a:effectLst/>
                        </a:rPr>
                        <a:t>N log N)</a:t>
                      </a:r>
                      <a:endParaRPr lang="en-IN" sz="1200" b="0" dirty="0">
                        <a:effectLst/>
                      </a:endParaRPr>
                    </a:p>
                  </a:txBody>
                  <a:tcPr marL="75940" marR="75940" marT="106315" marB="106315" anchor="ctr">
                    <a:lnL>
                      <a:noFill/>
                    </a:lnL>
                    <a:lnR>
                      <a:noFill/>
                    </a:lnR>
                    <a:lnT>
                      <a:noFill/>
                    </a:lnT>
                    <a:lnB>
                      <a:noFill/>
                    </a:lnB>
                    <a:solidFill>
                      <a:srgbClr val="FFFFFF"/>
                    </a:solidFill>
                  </a:tcPr>
                </a:tc>
                <a:tc>
                  <a:txBody>
                    <a:bodyPr/>
                    <a:lstStyle/>
                    <a:p>
                      <a:pPr algn="l" fontAlgn="base"/>
                      <a:r>
                        <a:rPr lang="en-IN" sz="1200" b="1">
                          <a:effectLst/>
                        </a:rPr>
                        <a:t>O(N log N)</a:t>
                      </a:r>
                      <a:endParaRPr lang="en-IN" sz="1200" b="0">
                        <a:effectLst/>
                      </a:endParaRPr>
                    </a:p>
                  </a:txBody>
                  <a:tcPr marL="75940" marR="75940" marT="106315" marB="106315" anchor="ctr">
                    <a:lnL>
                      <a:noFill/>
                    </a:lnL>
                    <a:lnR>
                      <a:noFill/>
                    </a:lnR>
                    <a:lnT>
                      <a:noFill/>
                    </a:lnT>
                    <a:lnB>
                      <a:noFill/>
                    </a:lnB>
                    <a:solidFill>
                      <a:srgbClr val="FFFFFF"/>
                    </a:solidFill>
                  </a:tcPr>
                </a:tc>
                <a:tc>
                  <a:txBody>
                    <a:bodyPr/>
                    <a:lstStyle/>
                    <a:p>
                      <a:pPr algn="l" fontAlgn="base"/>
                      <a:r>
                        <a:rPr lang="en-IN" sz="1200" b="1">
                          <a:effectLst/>
                        </a:rPr>
                        <a:t>O(N)</a:t>
                      </a:r>
                      <a:endParaRPr lang="en-IN" sz="1200" b="0">
                        <a:effectLst/>
                      </a:endParaRPr>
                    </a:p>
                  </a:txBody>
                  <a:tcPr marL="75940" marR="75940" marT="106315" marB="106315" anchor="ctr">
                    <a:lnL>
                      <a:noFill/>
                    </a:lnL>
                    <a:lnR>
                      <a:noFill/>
                    </a:lnR>
                    <a:lnT>
                      <a:noFill/>
                    </a:lnT>
                    <a:lnB>
                      <a:noFill/>
                    </a:lnB>
                    <a:solidFill>
                      <a:srgbClr val="FFFFFF"/>
                    </a:solidFill>
                  </a:tcPr>
                </a:tc>
                <a:extLst>
                  <a:ext uri="{0D108BD9-81ED-4DB2-BD59-A6C34878D82A}">
                    <a16:rowId xmlns:a16="http://schemas.microsoft.com/office/drawing/2014/main" val="10005"/>
                  </a:ext>
                </a:extLst>
              </a:tr>
              <a:tr h="402480">
                <a:tc>
                  <a:txBody>
                    <a:bodyPr/>
                    <a:lstStyle/>
                    <a:p>
                      <a:pPr algn="l" fontAlgn="base"/>
                      <a:r>
                        <a:rPr lang="en-IN" sz="1200" b="1">
                          <a:effectLst/>
                        </a:rPr>
                        <a:t>Heap Sort</a:t>
                      </a:r>
                      <a:endParaRPr lang="en-IN" sz="1200" b="0">
                        <a:effectLst/>
                      </a:endParaRPr>
                    </a:p>
                  </a:txBody>
                  <a:tcPr marL="75940" marR="75940" marT="106315" marB="106315" anchor="ctr">
                    <a:lnL>
                      <a:noFill/>
                    </a:lnL>
                    <a:lnR>
                      <a:noFill/>
                    </a:lnR>
                    <a:lnT>
                      <a:noFill/>
                    </a:lnT>
                    <a:lnB>
                      <a:noFill/>
                    </a:lnB>
                    <a:solidFill>
                      <a:srgbClr val="FFFFFF"/>
                    </a:solidFill>
                  </a:tcPr>
                </a:tc>
                <a:tc>
                  <a:txBody>
                    <a:bodyPr/>
                    <a:lstStyle/>
                    <a:p>
                      <a:pPr algn="l" fontAlgn="base"/>
                      <a:r>
                        <a:rPr lang="el-GR" sz="1200" b="1">
                          <a:effectLst/>
                        </a:rPr>
                        <a:t>Ω(</a:t>
                      </a:r>
                      <a:r>
                        <a:rPr lang="en-IN" sz="1200" b="1">
                          <a:effectLst/>
                        </a:rPr>
                        <a:t>N log N)</a:t>
                      </a:r>
                      <a:endParaRPr lang="en-IN" sz="1200" b="0">
                        <a:effectLst/>
                      </a:endParaRPr>
                    </a:p>
                  </a:txBody>
                  <a:tcPr marL="75940" marR="75940" marT="106315" marB="106315" anchor="ctr">
                    <a:lnL>
                      <a:noFill/>
                    </a:lnL>
                    <a:lnR>
                      <a:noFill/>
                    </a:lnR>
                    <a:lnT>
                      <a:noFill/>
                    </a:lnT>
                    <a:lnB>
                      <a:noFill/>
                    </a:lnB>
                    <a:solidFill>
                      <a:srgbClr val="FFFFFF"/>
                    </a:solidFill>
                  </a:tcPr>
                </a:tc>
                <a:tc>
                  <a:txBody>
                    <a:bodyPr/>
                    <a:lstStyle/>
                    <a:p>
                      <a:pPr algn="l" fontAlgn="base"/>
                      <a:r>
                        <a:rPr lang="el-GR" sz="1200" b="1" dirty="0">
                          <a:effectLst/>
                        </a:rPr>
                        <a:t>Θ(</a:t>
                      </a:r>
                      <a:r>
                        <a:rPr lang="en-IN" sz="1200" b="1" dirty="0">
                          <a:effectLst/>
                        </a:rPr>
                        <a:t>N log N)</a:t>
                      </a:r>
                      <a:endParaRPr lang="en-IN" sz="1200" b="0" dirty="0">
                        <a:effectLst/>
                      </a:endParaRPr>
                    </a:p>
                  </a:txBody>
                  <a:tcPr marL="75940" marR="75940" marT="106315" marB="106315" anchor="ctr">
                    <a:lnL>
                      <a:noFill/>
                    </a:lnL>
                    <a:lnR>
                      <a:noFill/>
                    </a:lnR>
                    <a:lnT>
                      <a:noFill/>
                    </a:lnT>
                    <a:lnB>
                      <a:noFill/>
                    </a:lnB>
                    <a:solidFill>
                      <a:srgbClr val="FFFFFF"/>
                    </a:solidFill>
                  </a:tcPr>
                </a:tc>
                <a:tc>
                  <a:txBody>
                    <a:bodyPr/>
                    <a:lstStyle/>
                    <a:p>
                      <a:pPr algn="l" fontAlgn="base"/>
                      <a:r>
                        <a:rPr lang="en-IN" sz="1200" b="1" dirty="0">
                          <a:effectLst/>
                        </a:rPr>
                        <a:t>O(N log N)</a:t>
                      </a:r>
                      <a:endParaRPr lang="en-IN" sz="1200" b="0" dirty="0">
                        <a:effectLst/>
                      </a:endParaRPr>
                    </a:p>
                  </a:txBody>
                  <a:tcPr marL="75940" marR="75940" marT="106315" marB="106315" anchor="ctr">
                    <a:lnL>
                      <a:noFill/>
                    </a:lnL>
                    <a:lnR>
                      <a:noFill/>
                    </a:lnR>
                    <a:lnT>
                      <a:noFill/>
                    </a:lnT>
                    <a:lnB>
                      <a:noFill/>
                    </a:lnB>
                    <a:solidFill>
                      <a:srgbClr val="FFFFFF"/>
                    </a:solidFill>
                  </a:tcPr>
                </a:tc>
                <a:tc>
                  <a:txBody>
                    <a:bodyPr/>
                    <a:lstStyle/>
                    <a:p>
                      <a:pPr algn="l" fontAlgn="base"/>
                      <a:r>
                        <a:rPr lang="en-IN" sz="1200" b="1">
                          <a:effectLst/>
                        </a:rPr>
                        <a:t>O(1)</a:t>
                      </a:r>
                      <a:endParaRPr lang="en-IN" sz="1200" b="0">
                        <a:effectLst/>
                      </a:endParaRPr>
                    </a:p>
                  </a:txBody>
                  <a:tcPr marL="75940" marR="75940" marT="106315" marB="106315" anchor="ctr">
                    <a:lnL>
                      <a:noFill/>
                    </a:lnL>
                    <a:lnR>
                      <a:noFill/>
                    </a:lnR>
                    <a:lnT>
                      <a:noFill/>
                    </a:lnT>
                    <a:lnB>
                      <a:noFill/>
                    </a:lnB>
                    <a:solidFill>
                      <a:srgbClr val="FFFFFF"/>
                    </a:solidFill>
                  </a:tcPr>
                </a:tc>
                <a:extLst>
                  <a:ext uri="{0D108BD9-81ED-4DB2-BD59-A6C34878D82A}">
                    <a16:rowId xmlns:a16="http://schemas.microsoft.com/office/drawing/2014/main" val="10006"/>
                  </a:ext>
                </a:extLst>
              </a:tr>
              <a:tr h="402480">
                <a:tc>
                  <a:txBody>
                    <a:bodyPr/>
                    <a:lstStyle/>
                    <a:p>
                      <a:pPr algn="l" fontAlgn="base"/>
                      <a:r>
                        <a:rPr lang="en-IN" sz="1200" b="1">
                          <a:effectLst/>
                        </a:rPr>
                        <a:t>Quick Sort</a:t>
                      </a:r>
                      <a:endParaRPr lang="en-IN" sz="1200" b="0">
                        <a:effectLst/>
                      </a:endParaRPr>
                    </a:p>
                  </a:txBody>
                  <a:tcPr marL="75940" marR="75940" marT="106315" marB="106315" anchor="ctr">
                    <a:lnL>
                      <a:noFill/>
                    </a:lnL>
                    <a:lnR>
                      <a:noFill/>
                    </a:lnR>
                    <a:lnT>
                      <a:noFill/>
                    </a:lnT>
                    <a:lnB>
                      <a:noFill/>
                    </a:lnB>
                    <a:solidFill>
                      <a:srgbClr val="FFFFFF"/>
                    </a:solidFill>
                  </a:tcPr>
                </a:tc>
                <a:tc>
                  <a:txBody>
                    <a:bodyPr/>
                    <a:lstStyle/>
                    <a:p>
                      <a:pPr algn="l" fontAlgn="base"/>
                      <a:r>
                        <a:rPr lang="el-GR" sz="1200" b="1">
                          <a:effectLst/>
                        </a:rPr>
                        <a:t>Ω(</a:t>
                      </a:r>
                      <a:r>
                        <a:rPr lang="en-IN" sz="1200" b="1">
                          <a:effectLst/>
                        </a:rPr>
                        <a:t>N log N)</a:t>
                      </a:r>
                      <a:endParaRPr lang="en-IN" sz="1200" b="0">
                        <a:effectLst/>
                      </a:endParaRPr>
                    </a:p>
                  </a:txBody>
                  <a:tcPr marL="75940" marR="75940" marT="106315" marB="106315" anchor="ctr">
                    <a:lnL>
                      <a:noFill/>
                    </a:lnL>
                    <a:lnR>
                      <a:noFill/>
                    </a:lnR>
                    <a:lnT>
                      <a:noFill/>
                    </a:lnT>
                    <a:lnB>
                      <a:noFill/>
                    </a:lnB>
                    <a:solidFill>
                      <a:srgbClr val="FFFFFF"/>
                    </a:solidFill>
                  </a:tcPr>
                </a:tc>
                <a:tc>
                  <a:txBody>
                    <a:bodyPr/>
                    <a:lstStyle/>
                    <a:p>
                      <a:pPr algn="l" fontAlgn="base"/>
                      <a:r>
                        <a:rPr lang="el-GR" sz="1200" b="1" dirty="0">
                          <a:effectLst/>
                        </a:rPr>
                        <a:t>Θ(</a:t>
                      </a:r>
                      <a:r>
                        <a:rPr lang="en-IN" sz="1200" b="1" dirty="0">
                          <a:effectLst/>
                        </a:rPr>
                        <a:t>N log N)</a:t>
                      </a:r>
                      <a:endParaRPr lang="en-IN" sz="1200" b="0" dirty="0">
                        <a:effectLst/>
                      </a:endParaRPr>
                    </a:p>
                  </a:txBody>
                  <a:tcPr marL="75940" marR="75940" marT="106315" marB="106315" anchor="ctr">
                    <a:lnL>
                      <a:noFill/>
                    </a:lnL>
                    <a:lnR>
                      <a:noFill/>
                    </a:lnR>
                    <a:lnT>
                      <a:noFill/>
                    </a:lnT>
                    <a:lnB>
                      <a:noFill/>
                    </a:lnB>
                    <a:solidFill>
                      <a:srgbClr val="FFFFFF"/>
                    </a:solidFill>
                  </a:tcPr>
                </a:tc>
                <a:tc>
                  <a:txBody>
                    <a:bodyPr/>
                    <a:lstStyle/>
                    <a:p>
                      <a:pPr algn="l" fontAlgn="base"/>
                      <a:r>
                        <a:rPr lang="en-IN" sz="1200" b="1">
                          <a:effectLst/>
                        </a:rPr>
                        <a:t>O(N</a:t>
                      </a:r>
                      <a:r>
                        <a:rPr lang="en-IN" sz="1200" b="1" baseline="30000">
                          <a:effectLst/>
                        </a:rPr>
                        <a:t>2</a:t>
                      </a:r>
                      <a:r>
                        <a:rPr lang="en-IN" sz="1200" b="1">
                          <a:effectLst/>
                        </a:rPr>
                        <a:t>)</a:t>
                      </a:r>
                      <a:endParaRPr lang="en-IN" sz="1200" b="0">
                        <a:effectLst/>
                      </a:endParaRPr>
                    </a:p>
                  </a:txBody>
                  <a:tcPr marL="75940" marR="75940" marT="106315" marB="106315" anchor="ctr">
                    <a:lnL>
                      <a:noFill/>
                    </a:lnL>
                    <a:lnR>
                      <a:noFill/>
                    </a:lnR>
                    <a:lnT>
                      <a:noFill/>
                    </a:lnT>
                    <a:lnB>
                      <a:noFill/>
                    </a:lnB>
                    <a:solidFill>
                      <a:srgbClr val="FFFFFF"/>
                    </a:solidFill>
                  </a:tcPr>
                </a:tc>
                <a:tc>
                  <a:txBody>
                    <a:bodyPr/>
                    <a:lstStyle/>
                    <a:p>
                      <a:pPr algn="l" fontAlgn="base"/>
                      <a:r>
                        <a:rPr lang="en-IN" sz="1200" b="1" dirty="0">
                          <a:effectLst/>
                        </a:rPr>
                        <a:t>O(N log N)</a:t>
                      </a:r>
                      <a:endParaRPr lang="en-IN" sz="1200" b="0" dirty="0">
                        <a:effectLst/>
                      </a:endParaRPr>
                    </a:p>
                  </a:txBody>
                  <a:tcPr marL="75940" marR="75940" marT="106315" marB="106315" anchor="ctr">
                    <a:lnL>
                      <a:noFill/>
                    </a:lnL>
                    <a:lnR>
                      <a:noFill/>
                    </a:lnR>
                    <a:lnT>
                      <a:noFill/>
                    </a:lnT>
                    <a:lnB>
                      <a:noFill/>
                    </a:lnB>
                    <a:solidFill>
                      <a:srgbClr val="FFFFFF"/>
                    </a:solidFill>
                  </a:tcPr>
                </a:tc>
                <a:extLst>
                  <a:ext uri="{0D108BD9-81ED-4DB2-BD59-A6C34878D82A}">
                    <a16:rowId xmlns:a16="http://schemas.microsoft.com/office/drawing/2014/main" val="10007"/>
                  </a:ext>
                </a:extLst>
              </a:tr>
            </a:tbl>
          </a:graphicData>
        </a:graphic>
      </p:graphicFrame>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86732" y="0"/>
            <a:ext cx="1705268" cy="720679"/>
          </a:xfrm>
          <a:prstGeom prst="rect">
            <a:avLst/>
          </a:prstGeom>
        </p:spPr>
      </p:pic>
      <p:sp>
        <p:nvSpPr>
          <p:cNvPr id="8" name="Footer Placeholder 7"/>
          <p:cNvSpPr>
            <a:spLocks noGrp="1"/>
          </p:cNvSpPr>
          <p:nvPr>
            <p:ph type="ftr" sz="quarter" idx="11"/>
          </p:nvPr>
        </p:nvSpPr>
        <p:spPr/>
        <p:txBody>
          <a:bodyPr/>
          <a:lstStyle/>
          <a:p>
            <a:r>
              <a:rPr lang="en-US"/>
              <a:t>Final Review - Project VIT Bhopal</a:t>
            </a:r>
            <a:endParaRPr lang="en-IN"/>
          </a:p>
        </p:txBody>
      </p:sp>
      <p:sp>
        <p:nvSpPr>
          <p:cNvPr id="9" name="Slide Number Placeholder 8"/>
          <p:cNvSpPr>
            <a:spLocks noGrp="1"/>
          </p:cNvSpPr>
          <p:nvPr>
            <p:ph type="sldNum" sz="quarter" idx="12"/>
          </p:nvPr>
        </p:nvSpPr>
        <p:spPr/>
        <p:txBody>
          <a:bodyPr/>
          <a:lstStyle/>
          <a:p>
            <a:fld id="{8B4F4D29-AE64-4DC6-AA89-A3C2A02DB1BF}" type="slidenum">
              <a:rPr lang="en-IN" smtClean="0"/>
              <a:t>16</a:t>
            </a:fld>
            <a:endParaRPr lang="en-IN"/>
          </a:p>
        </p:txBody>
      </p:sp>
    </p:spTree>
    <p:extLst>
      <p:ext uri="{BB962C8B-B14F-4D97-AF65-F5344CB8AC3E}">
        <p14:creationId xmlns:p14="http://schemas.microsoft.com/office/powerpoint/2010/main" val="2002603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20138" y="514784"/>
            <a:ext cx="5933034" cy="584775"/>
          </a:xfrm>
          <a:prstGeom prst="rect">
            <a:avLst/>
          </a:prstGeom>
        </p:spPr>
        <p:txBody>
          <a:bodyPr wrap="none">
            <a:spAutoFit/>
          </a:bodyPr>
          <a:lstStyle/>
          <a:p>
            <a:r>
              <a:rPr lang="en-US" sz="3200" b="1" dirty="0">
                <a:ln w="0"/>
                <a:solidFill>
                  <a:srgbClr val="FF0000"/>
                </a:solidFill>
                <a:effectLst>
                  <a:outerShdw blurRad="38100" dist="19050" dir="2700000" algn="tl" rotWithShape="0">
                    <a:schemeClr val="dk1">
                      <a:alpha val="40000"/>
                    </a:schemeClr>
                  </a:outerShdw>
                </a:effectLst>
              </a:rPr>
              <a:t>4. One Sorting Type :- Bubble Sort</a:t>
            </a:r>
          </a:p>
        </p:txBody>
      </p:sp>
      <p:sp>
        <p:nvSpPr>
          <p:cNvPr id="8" name="Rectangle 7"/>
          <p:cNvSpPr/>
          <p:nvPr/>
        </p:nvSpPr>
        <p:spPr>
          <a:xfrm>
            <a:off x="1980800" y="3790890"/>
            <a:ext cx="2666114" cy="400110"/>
          </a:xfrm>
          <a:prstGeom prst="rect">
            <a:avLst/>
          </a:prstGeom>
          <a:noFill/>
        </p:spPr>
        <p:txBody>
          <a:bodyPr wrap="none" lIns="91440" tIns="45720" rIns="91440" bIns="45720">
            <a:spAutoFit/>
          </a:bodyPr>
          <a:lstStyle/>
          <a:p>
            <a:pPr algn="ctr"/>
            <a:r>
              <a:rPr lang="en-US" sz="2000" b="1" cap="none" spc="0" dirty="0">
                <a:ln w="0"/>
                <a:solidFill>
                  <a:schemeClr val="tx1"/>
                </a:solidFill>
                <a:effectLst>
                  <a:outerShdw blurRad="38100" dist="19050" dir="2700000" algn="tl" rotWithShape="0">
                    <a:schemeClr val="dk1">
                      <a:alpha val="40000"/>
                    </a:schemeClr>
                  </a:outerShdw>
                </a:effectLst>
              </a:rPr>
              <a:t>2. Submit your input</a:t>
            </a:r>
          </a:p>
        </p:txBody>
      </p:sp>
      <p:sp>
        <p:nvSpPr>
          <p:cNvPr id="9" name="Rectangle 8"/>
          <p:cNvSpPr/>
          <p:nvPr/>
        </p:nvSpPr>
        <p:spPr>
          <a:xfrm>
            <a:off x="7115141" y="5490337"/>
            <a:ext cx="2467343" cy="400110"/>
          </a:xfrm>
          <a:prstGeom prst="rect">
            <a:avLst/>
          </a:prstGeom>
          <a:noFill/>
        </p:spPr>
        <p:txBody>
          <a:bodyPr wrap="none" lIns="91440" tIns="45720" rIns="91440" bIns="45720">
            <a:spAutoFit/>
          </a:bodyPr>
          <a:lstStyle/>
          <a:p>
            <a:pPr algn="ctr"/>
            <a:r>
              <a:rPr lang="en-US" sz="2000" b="1" cap="none" spc="0" dirty="0">
                <a:ln w="0"/>
                <a:solidFill>
                  <a:schemeClr val="tx1"/>
                </a:solidFill>
                <a:effectLst>
                  <a:outerShdw blurRad="38100" dist="19050" dir="2700000" algn="tl" rotWithShape="0">
                    <a:schemeClr val="dk1">
                      <a:alpha val="40000"/>
                    </a:schemeClr>
                  </a:outerShdw>
                </a:effectLst>
              </a:rPr>
              <a:t>3. Result of sorting</a:t>
            </a:r>
          </a:p>
        </p:txBody>
      </p:sp>
      <p:sp>
        <p:nvSpPr>
          <p:cNvPr id="11" name="Rectangle 10"/>
          <p:cNvSpPr/>
          <p:nvPr/>
        </p:nvSpPr>
        <p:spPr>
          <a:xfrm>
            <a:off x="2332684" y="2831255"/>
            <a:ext cx="1917513" cy="461665"/>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sz="2400" dirty="0">
                <a:ln w="0"/>
                <a:solidFill>
                  <a:srgbClr val="FF0000"/>
                </a:solidFill>
                <a:effectLst>
                  <a:outerShdw blurRad="38100" dist="19050" dir="2700000" algn="tl" rotWithShape="0">
                    <a:schemeClr val="dk1">
                      <a:alpha val="40000"/>
                    </a:schemeClr>
                  </a:outerShdw>
                </a:effectLst>
              </a:rPr>
              <a:t>Input Screen</a:t>
            </a:r>
          </a:p>
        </p:txBody>
      </p:sp>
      <p:sp>
        <p:nvSpPr>
          <p:cNvPr id="12" name="Rectangle 11"/>
          <p:cNvSpPr/>
          <p:nvPr/>
        </p:nvSpPr>
        <p:spPr>
          <a:xfrm>
            <a:off x="7499527" y="2852803"/>
            <a:ext cx="2161169" cy="461665"/>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sz="2400" dirty="0">
                <a:ln w="0"/>
                <a:solidFill>
                  <a:srgbClr val="FF0000"/>
                </a:solidFill>
                <a:effectLst>
                  <a:outerShdw blurRad="38100" dist="19050" dir="2700000" algn="tl" rotWithShape="0">
                    <a:schemeClr val="dk1">
                      <a:alpha val="40000"/>
                    </a:schemeClr>
                  </a:outerShdw>
                </a:effectLst>
              </a:rPr>
              <a:t>Output Screen</a:t>
            </a:r>
          </a:p>
        </p:txBody>
      </p:sp>
      <p:sp>
        <p:nvSpPr>
          <p:cNvPr id="13" name="Rectangle 12"/>
          <p:cNvSpPr/>
          <p:nvPr/>
        </p:nvSpPr>
        <p:spPr>
          <a:xfrm>
            <a:off x="4318000" y="4279146"/>
            <a:ext cx="1056640" cy="365760"/>
          </a:xfrm>
          <a:prstGeom prst="rect">
            <a:avLst/>
          </a:prstGeom>
          <a:solidFill>
            <a:srgbClr val="EEEEEE"/>
          </a:solidFill>
          <a:ln>
            <a:solidFill>
              <a:srgbClr val="EEEE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p:cNvSpPr txBox="1"/>
          <p:nvPr/>
        </p:nvSpPr>
        <p:spPr>
          <a:xfrm>
            <a:off x="1562704" y="1364759"/>
            <a:ext cx="6784165" cy="1015663"/>
          </a:xfrm>
          <a:prstGeom prst="rect">
            <a:avLst/>
          </a:prstGeom>
          <a:noFill/>
        </p:spPr>
        <p:txBody>
          <a:bodyPr wrap="none" rtlCol="0">
            <a:spAutoFit/>
          </a:bodyPr>
          <a:lstStyle/>
          <a:p>
            <a:pPr marL="457200" indent="-457200">
              <a:buAutoNum type="arabicPeriod"/>
            </a:pPr>
            <a:r>
              <a:rPr lang="en-IN" sz="2000" b="1" dirty="0">
                <a:ln w="0"/>
                <a:effectLst>
                  <a:outerShdw blurRad="38100" dist="19050" dir="2700000" algn="tl" rotWithShape="0">
                    <a:schemeClr val="dk1">
                      <a:alpha val="40000"/>
                    </a:schemeClr>
                  </a:outerShdw>
                </a:effectLst>
              </a:rPr>
              <a:t>One of sorting technical can be seen below</a:t>
            </a:r>
          </a:p>
          <a:p>
            <a:pPr marL="457200" indent="-457200">
              <a:buAutoNum type="arabicPeriod"/>
            </a:pPr>
            <a:r>
              <a:rPr lang="en-IN" sz="2000" b="1" dirty="0">
                <a:ln w="0"/>
                <a:effectLst>
                  <a:outerShdw blurRad="38100" dist="19050" dir="2700000" algn="tl" rotWithShape="0">
                    <a:schemeClr val="dk1">
                      <a:alpha val="40000"/>
                    </a:schemeClr>
                  </a:outerShdw>
                </a:effectLst>
              </a:rPr>
              <a:t>Bubble sort will accept the input by </a:t>
            </a:r>
            <a:r>
              <a:rPr lang="en-IN" sz="2000" b="1" dirty="0">
                <a:ln w="0"/>
                <a:solidFill>
                  <a:srgbClr val="FF0000"/>
                </a:solidFill>
                <a:effectLst>
                  <a:outerShdw blurRad="38100" dist="19050" dir="2700000" algn="tl" rotWithShape="0">
                    <a:schemeClr val="dk1">
                      <a:alpha val="40000"/>
                    </a:schemeClr>
                  </a:outerShdw>
                </a:effectLst>
              </a:rPr>
              <a:t>separator as space “ ”</a:t>
            </a:r>
          </a:p>
          <a:p>
            <a:pPr marL="457200" indent="-457200">
              <a:buAutoNum type="arabicPeriod"/>
            </a:pPr>
            <a:r>
              <a:rPr lang="en-IN" sz="2000" b="1" dirty="0">
                <a:ln w="0"/>
                <a:effectLst>
                  <a:outerShdw blurRad="38100" dist="19050" dir="2700000" algn="tl" rotWithShape="0">
                    <a:schemeClr val="dk1">
                      <a:alpha val="40000"/>
                    </a:schemeClr>
                  </a:outerShdw>
                </a:effectLst>
              </a:rPr>
              <a:t>Output will be shown in output window </a:t>
            </a:r>
          </a:p>
        </p:txBody>
      </p:sp>
      <p:grpSp>
        <p:nvGrpSpPr>
          <p:cNvPr id="20" name="Group 19"/>
          <p:cNvGrpSpPr/>
          <p:nvPr/>
        </p:nvGrpSpPr>
        <p:grpSpPr>
          <a:xfrm>
            <a:off x="905429" y="3351271"/>
            <a:ext cx="4772025" cy="3019425"/>
            <a:chOff x="905429" y="3351271"/>
            <a:chExt cx="4772025" cy="3019425"/>
          </a:xfrm>
        </p:grpSpPr>
        <p:grpSp>
          <p:nvGrpSpPr>
            <p:cNvPr id="15" name="Group 14"/>
            <p:cNvGrpSpPr/>
            <p:nvPr/>
          </p:nvGrpSpPr>
          <p:grpSpPr>
            <a:xfrm>
              <a:off x="905429" y="3351271"/>
              <a:ext cx="4772025" cy="3019425"/>
              <a:chOff x="820138" y="1738132"/>
              <a:chExt cx="4772025" cy="3019425"/>
            </a:xfrm>
          </p:grpSpPr>
          <p:pic>
            <p:nvPicPr>
              <p:cNvPr id="2" name="Picture 1"/>
              <p:cNvPicPr>
                <a:picLocks noChangeAspect="1"/>
              </p:cNvPicPr>
              <p:nvPr/>
            </p:nvPicPr>
            <p:blipFill>
              <a:blip r:embed="rId2"/>
              <a:stretch>
                <a:fillRect/>
              </a:stretch>
            </p:blipFill>
            <p:spPr>
              <a:xfrm>
                <a:off x="820138" y="1738132"/>
                <a:ext cx="4772025" cy="3019425"/>
              </a:xfrm>
              <a:prstGeom prst="rect">
                <a:avLst/>
              </a:prstGeom>
              <a:ln w="50800">
                <a:solidFill>
                  <a:schemeClr val="tx1"/>
                </a:solidFill>
              </a:ln>
            </p:spPr>
          </p:pic>
          <p:pic>
            <p:nvPicPr>
              <p:cNvPr id="14" name="Picture 13"/>
              <p:cNvPicPr>
                <a:picLocks noChangeAspect="1"/>
              </p:cNvPicPr>
              <p:nvPr/>
            </p:nvPicPr>
            <p:blipFill>
              <a:blip r:embed="rId3"/>
              <a:stretch>
                <a:fillRect/>
              </a:stretch>
            </p:blipFill>
            <p:spPr>
              <a:xfrm>
                <a:off x="2413744" y="2061050"/>
                <a:ext cx="1800225" cy="381000"/>
              </a:xfrm>
              <a:prstGeom prst="rect">
                <a:avLst/>
              </a:prstGeom>
              <a:ln w="50800">
                <a:solidFill>
                  <a:schemeClr val="tx1"/>
                </a:solidFill>
              </a:ln>
            </p:spPr>
          </p:pic>
        </p:grpSp>
        <p:sp>
          <p:nvSpPr>
            <p:cNvPr id="17" name="Rectangle 16"/>
            <p:cNvSpPr/>
            <p:nvPr/>
          </p:nvSpPr>
          <p:spPr>
            <a:xfrm>
              <a:off x="4433146" y="5974080"/>
              <a:ext cx="1063414" cy="335280"/>
            </a:xfrm>
            <a:prstGeom prst="rect">
              <a:avLst/>
            </a:prstGeom>
            <a:solidFill>
              <a:srgbClr val="EEEEEE"/>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9" name="Group 18"/>
          <p:cNvGrpSpPr/>
          <p:nvPr/>
        </p:nvGrpSpPr>
        <p:grpSpPr>
          <a:xfrm>
            <a:off x="6039119" y="3336984"/>
            <a:ext cx="4772025" cy="3048000"/>
            <a:chOff x="6039119" y="3336984"/>
            <a:chExt cx="4772025" cy="3048000"/>
          </a:xfrm>
          <a:solidFill>
            <a:schemeClr val="bg1"/>
          </a:solidFill>
        </p:grpSpPr>
        <p:pic>
          <p:nvPicPr>
            <p:cNvPr id="3" name="Picture 2"/>
            <p:cNvPicPr>
              <a:picLocks noChangeAspect="1"/>
            </p:cNvPicPr>
            <p:nvPr/>
          </p:nvPicPr>
          <p:blipFill>
            <a:blip r:embed="rId4"/>
            <a:stretch>
              <a:fillRect/>
            </a:stretch>
          </p:blipFill>
          <p:spPr>
            <a:xfrm>
              <a:off x="6039119" y="3336984"/>
              <a:ext cx="4772025" cy="3048000"/>
            </a:xfrm>
            <a:prstGeom prst="rect">
              <a:avLst/>
            </a:prstGeom>
            <a:grpFill/>
            <a:ln w="50800">
              <a:solidFill>
                <a:schemeClr val="tx1"/>
              </a:solidFill>
            </a:ln>
          </p:spPr>
        </p:pic>
        <p:sp>
          <p:nvSpPr>
            <p:cNvPr id="18" name="Rectangle 17"/>
            <p:cNvSpPr/>
            <p:nvPr/>
          </p:nvSpPr>
          <p:spPr>
            <a:xfrm>
              <a:off x="9538152" y="5964483"/>
              <a:ext cx="1063414" cy="335280"/>
            </a:xfrm>
            <a:prstGeom prst="rect">
              <a:avLst/>
            </a:prstGeom>
            <a:grp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86732" y="0"/>
            <a:ext cx="1705268" cy="720679"/>
          </a:xfrm>
          <a:prstGeom prst="rect">
            <a:avLst/>
          </a:prstGeom>
        </p:spPr>
      </p:pic>
      <p:sp>
        <p:nvSpPr>
          <p:cNvPr id="22" name="Footer Placeholder 21"/>
          <p:cNvSpPr>
            <a:spLocks noGrp="1"/>
          </p:cNvSpPr>
          <p:nvPr>
            <p:ph type="ftr" sz="quarter" idx="11"/>
          </p:nvPr>
        </p:nvSpPr>
        <p:spPr/>
        <p:txBody>
          <a:bodyPr/>
          <a:lstStyle/>
          <a:p>
            <a:r>
              <a:rPr lang="en-US"/>
              <a:t>Final Review - Project VIT Bhopal</a:t>
            </a:r>
            <a:endParaRPr lang="en-IN"/>
          </a:p>
        </p:txBody>
      </p:sp>
      <p:sp>
        <p:nvSpPr>
          <p:cNvPr id="23" name="Slide Number Placeholder 22"/>
          <p:cNvSpPr>
            <a:spLocks noGrp="1"/>
          </p:cNvSpPr>
          <p:nvPr>
            <p:ph type="sldNum" sz="quarter" idx="12"/>
          </p:nvPr>
        </p:nvSpPr>
        <p:spPr/>
        <p:txBody>
          <a:bodyPr/>
          <a:lstStyle/>
          <a:p>
            <a:fld id="{8B4F4D29-AE64-4DC6-AA89-A3C2A02DB1BF}" type="slidenum">
              <a:rPr lang="en-IN" smtClean="0"/>
              <a:t>17</a:t>
            </a:fld>
            <a:endParaRPr lang="en-IN"/>
          </a:p>
        </p:txBody>
      </p:sp>
    </p:spTree>
    <p:extLst>
      <p:ext uri="{BB962C8B-B14F-4D97-AF65-F5344CB8AC3E}">
        <p14:creationId xmlns:p14="http://schemas.microsoft.com/office/powerpoint/2010/main" val="1340720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89652" y="85765"/>
            <a:ext cx="2737308" cy="584775"/>
          </a:xfrm>
          <a:prstGeom prst="rect">
            <a:avLst/>
          </a:prstGeom>
          <a:noFill/>
        </p:spPr>
        <p:txBody>
          <a:bodyPr wrap="square" lIns="91440" tIns="45720" rIns="91440" bIns="45720">
            <a:spAutoFit/>
          </a:bodyPr>
          <a:lstStyle/>
          <a:p>
            <a:r>
              <a:rPr lang="en-US" sz="3200" b="1" dirty="0">
                <a:ln w="0"/>
                <a:solidFill>
                  <a:srgbClr val="FF0000"/>
                </a:solidFill>
                <a:effectLst>
                  <a:outerShdw blurRad="38100" dist="19050" dir="2700000" algn="tl" rotWithShape="0">
                    <a:schemeClr val="dk1">
                      <a:alpha val="40000"/>
                    </a:schemeClr>
                  </a:outerShdw>
                </a:effectLst>
              </a:rPr>
              <a:t>References</a:t>
            </a:r>
          </a:p>
        </p:txBody>
      </p:sp>
      <p:sp>
        <p:nvSpPr>
          <p:cNvPr id="3" name="Rectangle 2"/>
          <p:cNvSpPr/>
          <p:nvPr/>
        </p:nvSpPr>
        <p:spPr>
          <a:xfrm>
            <a:off x="759002" y="1637030"/>
            <a:ext cx="8985708" cy="2677656"/>
          </a:xfrm>
          <a:prstGeom prst="rect">
            <a:avLst/>
          </a:prstGeom>
          <a:noFill/>
        </p:spPr>
        <p:txBody>
          <a:bodyPr wrap="square" lIns="91440" tIns="45720" rIns="91440" bIns="45720">
            <a:spAutoFit/>
          </a:bodyPr>
          <a:lstStyle/>
          <a:p>
            <a:pPr marL="514350" indent="-514350">
              <a:buAutoNum type="arabicPeriod"/>
            </a:pPr>
            <a:r>
              <a:rPr lang="en-US" sz="2800" b="1" dirty="0">
                <a:ln w="0"/>
                <a:effectLst>
                  <a:outerShdw blurRad="38100" dist="19050" dir="2700000" algn="tl" rotWithShape="0">
                    <a:schemeClr val="dk1">
                      <a:alpha val="40000"/>
                    </a:schemeClr>
                  </a:outerShdw>
                </a:effectLst>
                <a:hlinkClick r:id="rId2"/>
              </a:rPr>
              <a:t>https://www.learnjavaonline.org/</a:t>
            </a:r>
            <a:endParaRPr lang="en-US" sz="2800" b="1" dirty="0">
              <a:ln w="0"/>
              <a:effectLst>
                <a:outerShdw blurRad="38100" dist="19050" dir="2700000" algn="tl" rotWithShape="0">
                  <a:schemeClr val="dk1">
                    <a:alpha val="40000"/>
                  </a:schemeClr>
                </a:outerShdw>
              </a:effectLst>
            </a:endParaRPr>
          </a:p>
          <a:p>
            <a:pPr marL="514350" indent="-514350">
              <a:buAutoNum type="arabicPeriod"/>
            </a:pPr>
            <a:r>
              <a:rPr lang="en-US" sz="2800" b="1" dirty="0">
                <a:ln w="0"/>
                <a:effectLst>
                  <a:outerShdw blurRad="38100" dist="19050" dir="2700000" algn="tl" rotWithShape="0">
                    <a:schemeClr val="dk1">
                      <a:alpha val="40000"/>
                    </a:schemeClr>
                  </a:outerShdw>
                </a:effectLst>
              </a:rPr>
              <a:t>VIT Operating System Slides</a:t>
            </a:r>
          </a:p>
          <a:p>
            <a:pPr marL="514350" indent="-514350">
              <a:buAutoNum type="arabicPeriod"/>
            </a:pPr>
            <a:r>
              <a:rPr lang="en-IN" sz="2800" b="1" dirty="0">
                <a:ln w="0"/>
                <a:effectLst>
                  <a:outerShdw blurRad="38100" dist="19050" dir="2700000" algn="tl" rotWithShape="0">
                    <a:schemeClr val="dk1">
                      <a:alpha val="40000"/>
                    </a:schemeClr>
                  </a:outerShdw>
                </a:effectLst>
              </a:rPr>
              <a:t>VIT Algorithms Slides</a:t>
            </a:r>
          </a:p>
          <a:p>
            <a:pPr marL="514350" indent="-514350">
              <a:buAutoNum type="arabicPeriod"/>
            </a:pPr>
            <a:r>
              <a:rPr lang="en-IN" sz="2800" b="1" dirty="0">
                <a:ln w="0"/>
                <a:effectLst>
                  <a:outerShdw blurRad="38100" dist="19050" dir="2700000" algn="tl" rotWithShape="0">
                    <a:schemeClr val="dk1">
                      <a:alpha val="40000"/>
                    </a:schemeClr>
                  </a:outerShdw>
                </a:effectLst>
                <a:hlinkClick r:id="rId3"/>
              </a:rPr>
              <a:t>https://en.wikipedia.org/wiki/Dijkstra%27s_algorithm</a:t>
            </a:r>
            <a:endParaRPr lang="en-IN" sz="2800" b="1" dirty="0">
              <a:ln w="0"/>
              <a:effectLst>
                <a:outerShdw blurRad="38100" dist="19050" dir="2700000" algn="tl" rotWithShape="0">
                  <a:schemeClr val="dk1">
                    <a:alpha val="40000"/>
                  </a:schemeClr>
                </a:outerShdw>
              </a:effectLst>
            </a:endParaRPr>
          </a:p>
          <a:p>
            <a:pPr marL="514350" indent="-514350">
              <a:buAutoNum type="arabicPeriod"/>
            </a:pPr>
            <a:r>
              <a:rPr lang="en-IN" sz="2800" b="1" dirty="0">
                <a:ln w="0"/>
                <a:effectLst>
                  <a:outerShdw blurRad="38100" dist="19050" dir="2700000" algn="tl" rotWithShape="0">
                    <a:schemeClr val="dk1">
                      <a:alpha val="40000"/>
                    </a:schemeClr>
                  </a:outerShdw>
                </a:effectLst>
              </a:rPr>
              <a:t>https://en.wikipedia.org/wiki/Matrix_multiplication</a:t>
            </a:r>
          </a:p>
          <a:p>
            <a:pPr marL="514350" indent="-514350">
              <a:buAutoNum type="arabicPeriod"/>
            </a:pPr>
            <a:endParaRPr lang="en-IN" sz="2800" b="1" dirty="0">
              <a:ln w="0"/>
              <a:effectLst>
                <a:outerShdw blurRad="38100" dist="19050" dir="2700000" algn="tl" rotWithShape="0">
                  <a:schemeClr val="dk1">
                    <a:alpha val="40000"/>
                  </a:schemeClr>
                </a:outerShdw>
              </a:effectLst>
            </a:endParaRP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86732" y="0"/>
            <a:ext cx="1705268" cy="720679"/>
          </a:xfrm>
          <a:prstGeom prst="rect">
            <a:avLst/>
          </a:prstGeom>
        </p:spPr>
      </p:pic>
      <p:sp>
        <p:nvSpPr>
          <p:cNvPr id="5" name="Footer Placeholder 4"/>
          <p:cNvSpPr>
            <a:spLocks noGrp="1"/>
          </p:cNvSpPr>
          <p:nvPr>
            <p:ph type="ftr" sz="quarter" idx="11"/>
          </p:nvPr>
        </p:nvSpPr>
        <p:spPr/>
        <p:txBody>
          <a:bodyPr/>
          <a:lstStyle/>
          <a:p>
            <a:r>
              <a:rPr lang="en-US"/>
              <a:t>Final Review - Project VIT Bhopal</a:t>
            </a:r>
            <a:endParaRPr lang="en-IN"/>
          </a:p>
        </p:txBody>
      </p:sp>
      <p:sp>
        <p:nvSpPr>
          <p:cNvPr id="6" name="Slide Number Placeholder 5"/>
          <p:cNvSpPr>
            <a:spLocks noGrp="1"/>
          </p:cNvSpPr>
          <p:nvPr>
            <p:ph type="sldNum" sz="quarter" idx="12"/>
          </p:nvPr>
        </p:nvSpPr>
        <p:spPr/>
        <p:txBody>
          <a:bodyPr/>
          <a:lstStyle/>
          <a:p>
            <a:fld id="{8B4F4D29-AE64-4DC6-AA89-A3C2A02DB1BF}" type="slidenum">
              <a:rPr lang="en-IN" smtClean="0"/>
              <a:t>18</a:t>
            </a:fld>
            <a:endParaRPr lang="en-IN"/>
          </a:p>
        </p:txBody>
      </p:sp>
    </p:spTree>
    <p:extLst>
      <p:ext uri="{BB962C8B-B14F-4D97-AF65-F5344CB8AC3E}">
        <p14:creationId xmlns:p14="http://schemas.microsoft.com/office/powerpoint/2010/main" val="42866838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Final Review - Project VIT Bhopal</a:t>
            </a:r>
            <a:endParaRPr lang="en-IN"/>
          </a:p>
        </p:txBody>
      </p:sp>
      <p:sp>
        <p:nvSpPr>
          <p:cNvPr id="3" name="Slide Number Placeholder 2"/>
          <p:cNvSpPr>
            <a:spLocks noGrp="1"/>
          </p:cNvSpPr>
          <p:nvPr>
            <p:ph type="sldNum" sz="quarter" idx="12"/>
          </p:nvPr>
        </p:nvSpPr>
        <p:spPr/>
        <p:txBody>
          <a:bodyPr/>
          <a:lstStyle/>
          <a:p>
            <a:fld id="{8B4F4D29-AE64-4DC6-AA89-A3C2A02DB1BF}" type="slidenum">
              <a:rPr lang="en-IN" smtClean="0"/>
              <a:t>19</a:t>
            </a:fld>
            <a:endParaRPr lang="en-IN"/>
          </a:p>
        </p:txBody>
      </p:sp>
      <p:sp>
        <p:nvSpPr>
          <p:cNvPr id="4" name="Rectangle 3"/>
          <p:cNvSpPr/>
          <p:nvPr/>
        </p:nvSpPr>
        <p:spPr>
          <a:xfrm>
            <a:off x="4765841" y="2798485"/>
            <a:ext cx="3743148" cy="584775"/>
          </a:xfrm>
          <a:prstGeom prst="rect">
            <a:avLst/>
          </a:prstGeom>
          <a:noFill/>
        </p:spPr>
        <p:txBody>
          <a:bodyPr wrap="square" lIns="91440" tIns="45720" rIns="91440" bIns="45720">
            <a:spAutoFit/>
          </a:bodyPr>
          <a:lstStyle/>
          <a:p>
            <a:r>
              <a:rPr lang="en-US" sz="3200" b="1" dirty="0">
                <a:ln w="0"/>
                <a:solidFill>
                  <a:srgbClr val="FF0000"/>
                </a:solidFill>
                <a:effectLst>
                  <a:outerShdw blurRad="38100" dist="19050" dir="2700000" algn="tl" rotWithShape="0">
                    <a:schemeClr val="dk1">
                      <a:alpha val="40000"/>
                    </a:schemeClr>
                  </a:outerShdw>
                </a:effectLst>
              </a:rPr>
              <a:t>Demo of Full Project</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86732" y="0"/>
            <a:ext cx="1705268" cy="720679"/>
          </a:xfrm>
          <a:prstGeom prst="rect">
            <a:avLst/>
          </a:prstGeom>
        </p:spPr>
      </p:pic>
    </p:spTree>
    <p:extLst>
      <p:ext uri="{BB962C8B-B14F-4D97-AF65-F5344CB8AC3E}">
        <p14:creationId xmlns:p14="http://schemas.microsoft.com/office/powerpoint/2010/main" val="356869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287520" y="0"/>
            <a:ext cx="3749040" cy="584775"/>
          </a:xfrm>
          <a:prstGeom prst="rect">
            <a:avLst/>
          </a:prstGeom>
          <a:noFill/>
        </p:spPr>
        <p:txBody>
          <a:bodyPr wrap="square" lIns="91440" tIns="45720" rIns="91440" bIns="45720">
            <a:spAutoFit/>
          </a:bodyPr>
          <a:lstStyle/>
          <a:p>
            <a:r>
              <a:rPr lang="en-US" sz="3200" b="1" dirty="0">
                <a:ln w="0"/>
                <a:solidFill>
                  <a:srgbClr val="FF0000"/>
                </a:solidFill>
                <a:effectLst>
                  <a:outerShdw blurRad="38100" dist="19050" dir="2700000" algn="tl" rotWithShape="0">
                    <a:schemeClr val="dk1">
                      <a:alpha val="40000"/>
                    </a:schemeClr>
                  </a:outerShdw>
                </a:effectLst>
              </a:rPr>
              <a:t>Time Schedule :-</a:t>
            </a:r>
            <a:endParaRPr lang="en-US" sz="3200" b="1"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9" name="Table 8"/>
          <p:cNvGraphicFramePr>
            <a:graphicFrameLocks noGrp="1"/>
          </p:cNvGraphicFramePr>
          <p:nvPr>
            <p:extLst>
              <p:ext uri="{D42A27DB-BD31-4B8C-83A1-F6EECF244321}">
                <p14:modId xmlns:p14="http://schemas.microsoft.com/office/powerpoint/2010/main" val="2312244066"/>
              </p:ext>
            </p:extLst>
          </p:nvPr>
        </p:nvGraphicFramePr>
        <p:xfrm>
          <a:off x="233681" y="584775"/>
          <a:ext cx="11856718" cy="5989017"/>
        </p:xfrm>
        <a:graphic>
          <a:graphicData uri="http://schemas.openxmlformats.org/drawingml/2006/table">
            <a:tbl>
              <a:tblPr firstRow="1" bandRow="1">
                <a:tableStyleId>{5C22544A-7EE6-4342-B048-85BDC9FD1C3A}</a:tableStyleId>
              </a:tblPr>
              <a:tblGrid>
                <a:gridCol w="4460239">
                  <a:extLst>
                    <a:ext uri="{9D8B030D-6E8A-4147-A177-3AD203B41FA5}">
                      <a16:colId xmlns:a16="http://schemas.microsoft.com/office/drawing/2014/main" val="20000"/>
                    </a:ext>
                  </a:extLst>
                </a:gridCol>
                <a:gridCol w="2594165">
                  <a:extLst>
                    <a:ext uri="{9D8B030D-6E8A-4147-A177-3AD203B41FA5}">
                      <a16:colId xmlns:a16="http://schemas.microsoft.com/office/drawing/2014/main" val="20001"/>
                    </a:ext>
                  </a:extLst>
                </a:gridCol>
                <a:gridCol w="1461929">
                  <a:extLst>
                    <a:ext uri="{9D8B030D-6E8A-4147-A177-3AD203B41FA5}">
                      <a16:colId xmlns:a16="http://schemas.microsoft.com/office/drawing/2014/main" val="20002"/>
                    </a:ext>
                  </a:extLst>
                </a:gridCol>
                <a:gridCol w="1641607">
                  <a:extLst>
                    <a:ext uri="{9D8B030D-6E8A-4147-A177-3AD203B41FA5}">
                      <a16:colId xmlns:a16="http://schemas.microsoft.com/office/drawing/2014/main" val="20003"/>
                    </a:ext>
                  </a:extLst>
                </a:gridCol>
                <a:gridCol w="1698778">
                  <a:extLst>
                    <a:ext uri="{9D8B030D-6E8A-4147-A177-3AD203B41FA5}">
                      <a16:colId xmlns:a16="http://schemas.microsoft.com/office/drawing/2014/main" val="20004"/>
                    </a:ext>
                  </a:extLst>
                </a:gridCol>
              </a:tblGrid>
              <a:tr h="389424">
                <a:tc>
                  <a:txBody>
                    <a:bodyPr/>
                    <a:lstStyle/>
                    <a:p>
                      <a:r>
                        <a:rPr lang="en-IN" sz="1900" dirty="0"/>
                        <a:t>Module Name</a:t>
                      </a:r>
                    </a:p>
                  </a:txBody>
                  <a:tcPr marL="96022" marR="96022" marT="48011" marB="48011"/>
                </a:tc>
                <a:tc>
                  <a:txBody>
                    <a:bodyPr/>
                    <a:lstStyle/>
                    <a:p>
                      <a:r>
                        <a:rPr lang="en-IN" sz="1900" dirty="0"/>
                        <a:t>Review</a:t>
                      </a:r>
                      <a:r>
                        <a:rPr lang="en-IN" sz="1900" baseline="0" dirty="0"/>
                        <a:t>s</a:t>
                      </a:r>
                      <a:endParaRPr lang="en-IN" sz="1900" dirty="0"/>
                    </a:p>
                  </a:txBody>
                  <a:tcPr marL="96022" marR="96022" marT="48011" marB="48011"/>
                </a:tc>
                <a:tc>
                  <a:txBody>
                    <a:bodyPr/>
                    <a:lstStyle/>
                    <a:p>
                      <a:r>
                        <a:rPr lang="en-IN" sz="1900" dirty="0"/>
                        <a:t>Status</a:t>
                      </a:r>
                    </a:p>
                  </a:txBody>
                  <a:tcPr marL="96022" marR="96022" marT="48011" marB="48011"/>
                </a:tc>
                <a:tc>
                  <a:txBody>
                    <a:bodyPr/>
                    <a:lstStyle/>
                    <a:p>
                      <a:r>
                        <a:rPr lang="en-IN" sz="1900" dirty="0"/>
                        <a:t>Start Date</a:t>
                      </a:r>
                    </a:p>
                  </a:txBody>
                  <a:tcPr marL="96022" marR="96022" marT="48011" marB="48011"/>
                </a:tc>
                <a:tc>
                  <a:txBody>
                    <a:bodyPr/>
                    <a:lstStyle/>
                    <a:p>
                      <a:r>
                        <a:rPr lang="en-IN" sz="1900" dirty="0"/>
                        <a:t>End Date</a:t>
                      </a:r>
                    </a:p>
                  </a:txBody>
                  <a:tcPr marL="96022" marR="96022" marT="48011" marB="48011"/>
                </a:tc>
                <a:extLst>
                  <a:ext uri="{0D108BD9-81ED-4DB2-BD59-A6C34878D82A}">
                    <a16:rowId xmlns:a16="http://schemas.microsoft.com/office/drawing/2014/main" val="10000"/>
                  </a:ext>
                </a:extLst>
              </a:tr>
              <a:tr h="672157">
                <a:tc>
                  <a:txBody>
                    <a:bodyPr/>
                    <a:lstStyle/>
                    <a:p>
                      <a:r>
                        <a:rPr lang="en-IN" sz="1900" dirty="0"/>
                        <a:t>Problem</a:t>
                      </a:r>
                      <a:r>
                        <a:rPr lang="en-IN" sz="1900" baseline="0" dirty="0"/>
                        <a:t> Understanding / Objective formulation</a:t>
                      </a:r>
                      <a:endParaRPr lang="en-IN" sz="1900" dirty="0"/>
                    </a:p>
                  </a:txBody>
                  <a:tcPr marL="96022" marR="96022" marT="48011" marB="48011">
                    <a:solidFill>
                      <a:schemeClr val="accent1">
                        <a:lumMod val="20000"/>
                        <a:lumOff val="80000"/>
                      </a:schemeClr>
                    </a:solidFill>
                  </a:tcPr>
                </a:tc>
                <a:tc>
                  <a:txBody>
                    <a:bodyPr/>
                    <a:lstStyle/>
                    <a:p>
                      <a:r>
                        <a:rPr lang="en-IN" sz="1900" dirty="0"/>
                        <a:t>Shown in review 1</a:t>
                      </a:r>
                    </a:p>
                  </a:txBody>
                  <a:tcPr marL="96022" marR="96022" marT="48011" marB="48011">
                    <a:solidFill>
                      <a:schemeClr val="accent1">
                        <a:lumMod val="20000"/>
                        <a:lumOff val="80000"/>
                      </a:schemeClr>
                    </a:solidFill>
                  </a:tcPr>
                </a:tc>
                <a:tc>
                  <a:txBody>
                    <a:bodyPr/>
                    <a:lstStyle/>
                    <a:p>
                      <a:r>
                        <a:rPr lang="en-IN" sz="1900" dirty="0"/>
                        <a:t>Completed</a:t>
                      </a:r>
                    </a:p>
                  </a:txBody>
                  <a:tcPr marL="96022" marR="96022" marT="48011" marB="48011">
                    <a:solidFill>
                      <a:schemeClr val="accent1">
                        <a:lumMod val="20000"/>
                        <a:lumOff val="8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900" dirty="0"/>
                        <a:t>12/04/2021</a:t>
                      </a:r>
                    </a:p>
                    <a:p>
                      <a:endParaRPr lang="en-IN" sz="1900" dirty="0"/>
                    </a:p>
                  </a:txBody>
                  <a:tcPr marL="96022" marR="96022" marT="48011" marB="48011">
                    <a:solidFill>
                      <a:schemeClr val="accent1">
                        <a:lumMod val="20000"/>
                        <a:lumOff val="8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900" dirty="0"/>
                        <a:t>15/04/2021</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IN" sz="1900" dirty="0"/>
                    </a:p>
                  </a:txBody>
                  <a:tcPr marL="96022" marR="96022" marT="48011" marB="48011">
                    <a:solidFill>
                      <a:schemeClr val="accent1">
                        <a:lumMod val="20000"/>
                        <a:lumOff val="80000"/>
                      </a:schemeClr>
                    </a:solidFill>
                  </a:tcPr>
                </a:tc>
                <a:extLst>
                  <a:ext uri="{0D108BD9-81ED-4DB2-BD59-A6C34878D82A}">
                    <a16:rowId xmlns:a16="http://schemas.microsoft.com/office/drawing/2014/main" val="10001"/>
                  </a:ext>
                </a:extLst>
              </a:tr>
              <a:tr h="389424">
                <a:tc>
                  <a:txBody>
                    <a:bodyPr/>
                    <a:lstStyle/>
                    <a:p>
                      <a:r>
                        <a:rPr lang="en-IN" sz="1900" dirty="0"/>
                        <a:t>Requirement Analysis</a:t>
                      </a:r>
                    </a:p>
                  </a:txBody>
                  <a:tcPr marL="96022" marR="96022" marT="48011" marB="48011">
                    <a:solidFill>
                      <a:schemeClr val="accent1">
                        <a:lumMod val="20000"/>
                        <a:lumOff val="8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900" dirty="0"/>
                        <a:t>Shown in review 1</a:t>
                      </a:r>
                    </a:p>
                  </a:txBody>
                  <a:tcPr marL="96022" marR="96022" marT="48011" marB="48011">
                    <a:solidFill>
                      <a:schemeClr val="accent1">
                        <a:lumMod val="20000"/>
                        <a:lumOff val="80000"/>
                      </a:schemeClr>
                    </a:solidFill>
                  </a:tcPr>
                </a:tc>
                <a:tc>
                  <a:txBody>
                    <a:bodyPr/>
                    <a:lstStyle/>
                    <a:p>
                      <a:r>
                        <a:rPr lang="en-IN" sz="1900" dirty="0"/>
                        <a:t>Completed</a:t>
                      </a:r>
                    </a:p>
                  </a:txBody>
                  <a:tcPr marL="96022" marR="96022" marT="48011" marB="48011">
                    <a:solidFill>
                      <a:schemeClr val="accent1">
                        <a:lumMod val="20000"/>
                        <a:lumOff val="8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900" dirty="0"/>
                        <a:t>15/04/2021</a:t>
                      </a:r>
                    </a:p>
                  </a:txBody>
                  <a:tcPr marL="96022" marR="96022" marT="48011" marB="48011">
                    <a:solidFill>
                      <a:schemeClr val="accent1">
                        <a:lumMod val="20000"/>
                        <a:lumOff val="8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900" dirty="0"/>
                        <a:t>25/04/2021</a:t>
                      </a:r>
                    </a:p>
                  </a:txBody>
                  <a:tcPr marL="96022" marR="96022" marT="48011" marB="48011">
                    <a:solidFill>
                      <a:schemeClr val="accent1">
                        <a:lumMod val="20000"/>
                        <a:lumOff val="80000"/>
                      </a:schemeClr>
                    </a:solidFill>
                  </a:tcPr>
                </a:tc>
                <a:extLst>
                  <a:ext uri="{0D108BD9-81ED-4DB2-BD59-A6C34878D82A}">
                    <a16:rowId xmlns:a16="http://schemas.microsoft.com/office/drawing/2014/main" val="10002"/>
                  </a:ext>
                </a:extLst>
              </a:tr>
              <a:tr h="389424">
                <a:tc>
                  <a:txBody>
                    <a:bodyPr/>
                    <a:lstStyle/>
                    <a:p>
                      <a:r>
                        <a:rPr lang="en-IN" sz="1900" dirty="0"/>
                        <a:t>Design</a:t>
                      </a:r>
                    </a:p>
                  </a:txBody>
                  <a:tcPr marL="96022" marR="96022" marT="48011" marB="48011">
                    <a:solidFill>
                      <a:schemeClr val="accent1">
                        <a:lumMod val="20000"/>
                        <a:lumOff val="8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900" dirty="0"/>
                        <a:t>Shown in review 1</a:t>
                      </a:r>
                    </a:p>
                  </a:txBody>
                  <a:tcPr marL="96022" marR="96022" marT="48011" marB="48011">
                    <a:solidFill>
                      <a:schemeClr val="accent1">
                        <a:lumMod val="20000"/>
                        <a:lumOff val="80000"/>
                      </a:schemeClr>
                    </a:solidFill>
                  </a:tcPr>
                </a:tc>
                <a:tc>
                  <a:txBody>
                    <a:bodyPr/>
                    <a:lstStyle/>
                    <a:p>
                      <a:r>
                        <a:rPr lang="en-IN" sz="1900" dirty="0"/>
                        <a:t>Completed</a:t>
                      </a:r>
                    </a:p>
                  </a:txBody>
                  <a:tcPr marL="96022" marR="96022" marT="48011" marB="48011">
                    <a:solidFill>
                      <a:schemeClr val="accent1">
                        <a:lumMod val="20000"/>
                        <a:lumOff val="8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900" dirty="0"/>
                        <a:t>25/04/2021</a:t>
                      </a:r>
                    </a:p>
                  </a:txBody>
                  <a:tcPr marL="96022" marR="96022" marT="48011" marB="48011">
                    <a:solidFill>
                      <a:schemeClr val="accent1">
                        <a:lumMod val="20000"/>
                        <a:lumOff val="8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900" dirty="0"/>
                        <a:t>30/04/2021</a:t>
                      </a:r>
                    </a:p>
                  </a:txBody>
                  <a:tcPr marL="96022" marR="96022" marT="48011" marB="48011">
                    <a:solidFill>
                      <a:schemeClr val="accent1">
                        <a:lumMod val="20000"/>
                        <a:lumOff val="80000"/>
                      </a:schemeClr>
                    </a:solidFill>
                  </a:tcPr>
                </a:tc>
                <a:extLst>
                  <a:ext uri="{0D108BD9-81ED-4DB2-BD59-A6C34878D82A}">
                    <a16:rowId xmlns:a16="http://schemas.microsoft.com/office/drawing/2014/main" val="10003"/>
                  </a:ext>
                </a:extLst>
              </a:tr>
              <a:tr h="672157">
                <a:tc>
                  <a:txBody>
                    <a:bodyPr/>
                    <a:lstStyle/>
                    <a:p>
                      <a:r>
                        <a:rPr lang="en-IN" sz="1900" dirty="0"/>
                        <a:t>Development :- </a:t>
                      </a:r>
                      <a:r>
                        <a:rPr lang="en-IN" sz="1900" baseline="0" dirty="0"/>
                        <a:t> </a:t>
                      </a:r>
                      <a:r>
                        <a:rPr lang="en-IN" sz="1900" dirty="0"/>
                        <a:t>Main Page</a:t>
                      </a:r>
                    </a:p>
                  </a:txBody>
                  <a:tcPr marL="96022" marR="96022" marT="48011" marB="48011">
                    <a:solidFill>
                      <a:schemeClr val="accent2">
                        <a:lumMod val="40000"/>
                        <a:lumOff val="6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900" dirty="0"/>
                        <a:t>Shown in review 1</a:t>
                      </a:r>
                    </a:p>
                  </a:txBody>
                  <a:tcPr marL="96022" marR="96022" marT="48011" marB="48011">
                    <a:solidFill>
                      <a:schemeClr val="accent2">
                        <a:lumMod val="40000"/>
                        <a:lumOff val="60000"/>
                      </a:schemeClr>
                    </a:solidFill>
                  </a:tcPr>
                </a:tc>
                <a:tc>
                  <a:txBody>
                    <a:bodyPr/>
                    <a:lstStyle/>
                    <a:p>
                      <a:r>
                        <a:rPr lang="en-IN" sz="1900" dirty="0"/>
                        <a:t>Completed</a:t>
                      </a:r>
                    </a:p>
                  </a:txBody>
                  <a:tcPr marL="96022" marR="96022" marT="48011" marB="48011">
                    <a:solidFill>
                      <a:schemeClr val="accent2">
                        <a:lumMod val="40000"/>
                        <a:lumOff val="60000"/>
                      </a:schemeClr>
                    </a:solidFill>
                  </a:tcPr>
                </a:tc>
                <a:tc>
                  <a:txBody>
                    <a:bodyPr/>
                    <a:lstStyle/>
                    <a:p>
                      <a:r>
                        <a:rPr lang="en-IN" sz="1900" dirty="0"/>
                        <a:t>1/05/2021</a:t>
                      </a:r>
                    </a:p>
                  </a:txBody>
                  <a:tcPr marL="96022" marR="96022" marT="48011" marB="48011">
                    <a:solidFill>
                      <a:schemeClr val="accent2">
                        <a:lumMod val="40000"/>
                        <a:lumOff val="6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900" dirty="0"/>
                        <a:t>10/05/2021</a:t>
                      </a:r>
                    </a:p>
                  </a:txBody>
                  <a:tcPr marL="96022" marR="96022" marT="48011" marB="48011">
                    <a:solidFill>
                      <a:schemeClr val="accent2">
                        <a:lumMod val="40000"/>
                        <a:lumOff val="60000"/>
                      </a:schemeClr>
                    </a:solidFill>
                  </a:tcPr>
                </a:tc>
                <a:extLst>
                  <a:ext uri="{0D108BD9-81ED-4DB2-BD59-A6C34878D82A}">
                    <a16:rowId xmlns:a16="http://schemas.microsoft.com/office/drawing/2014/main" val="10004"/>
                  </a:ext>
                </a:extLst>
              </a:tr>
              <a:tr h="67215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900" dirty="0"/>
                        <a:t>Development :- </a:t>
                      </a:r>
                      <a:r>
                        <a:rPr lang="en-IN" sz="1900" baseline="0" dirty="0"/>
                        <a:t> </a:t>
                      </a:r>
                      <a:r>
                        <a:rPr lang="en-IN" sz="1900" dirty="0"/>
                        <a:t>Sorting </a:t>
                      </a:r>
                      <a:r>
                        <a:rPr lang="en-IN" sz="1900" dirty="0" err="1"/>
                        <a:t>Algo</a:t>
                      </a:r>
                      <a:endParaRPr lang="en-IN" sz="1900" dirty="0"/>
                    </a:p>
                  </a:txBody>
                  <a:tcPr marL="96022" marR="96022" marT="48011" marB="48011">
                    <a:solidFill>
                      <a:schemeClr val="accent2">
                        <a:lumMod val="40000"/>
                        <a:lumOff val="6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900" dirty="0"/>
                        <a:t>Shown in review 1</a:t>
                      </a:r>
                    </a:p>
                  </a:txBody>
                  <a:tcPr marL="96022" marR="96022" marT="48011" marB="48011">
                    <a:solidFill>
                      <a:schemeClr val="accent2">
                        <a:lumMod val="40000"/>
                        <a:lumOff val="60000"/>
                      </a:schemeClr>
                    </a:solidFill>
                  </a:tcPr>
                </a:tc>
                <a:tc>
                  <a:txBody>
                    <a:bodyPr/>
                    <a:lstStyle/>
                    <a:p>
                      <a:r>
                        <a:rPr lang="en-IN" sz="1900" dirty="0"/>
                        <a:t>Completed</a:t>
                      </a:r>
                    </a:p>
                  </a:txBody>
                  <a:tcPr marL="96022" marR="96022" marT="48011" marB="48011">
                    <a:solidFill>
                      <a:schemeClr val="accent2">
                        <a:lumMod val="40000"/>
                        <a:lumOff val="6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900" dirty="0"/>
                        <a:t>10/05/2021</a:t>
                      </a:r>
                    </a:p>
                  </a:txBody>
                  <a:tcPr marL="96022" marR="96022" marT="48011" marB="48011">
                    <a:solidFill>
                      <a:schemeClr val="accent2">
                        <a:lumMod val="40000"/>
                        <a:lumOff val="6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900" dirty="0"/>
                        <a:t>15/05/2021</a:t>
                      </a:r>
                    </a:p>
                  </a:txBody>
                  <a:tcPr marL="96022" marR="96022" marT="48011" marB="48011">
                    <a:solidFill>
                      <a:schemeClr val="accent2">
                        <a:lumMod val="40000"/>
                        <a:lumOff val="60000"/>
                      </a:schemeClr>
                    </a:solidFill>
                  </a:tcPr>
                </a:tc>
                <a:extLst>
                  <a:ext uri="{0D108BD9-81ED-4DB2-BD59-A6C34878D82A}">
                    <a16:rowId xmlns:a16="http://schemas.microsoft.com/office/drawing/2014/main" val="10005"/>
                  </a:ext>
                </a:extLst>
              </a:tr>
              <a:tr h="67215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900" dirty="0"/>
                        <a:t>Development :- CPU Scheduling </a:t>
                      </a:r>
                      <a:r>
                        <a:rPr lang="en-IN" sz="1900" dirty="0" err="1"/>
                        <a:t>Algo</a:t>
                      </a:r>
                      <a:endParaRPr lang="en-IN" sz="1900" dirty="0"/>
                    </a:p>
                  </a:txBody>
                  <a:tcPr marL="96022" marR="96022" marT="48011" marB="48011">
                    <a:solidFill>
                      <a:schemeClr val="accent2">
                        <a:lumMod val="40000"/>
                        <a:lumOff val="6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900" dirty="0"/>
                        <a:t>New in Final review</a:t>
                      </a:r>
                    </a:p>
                  </a:txBody>
                  <a:tcPr marL="96022" marR="96022" marT="48011" marB="48011">
                    <a:solidFill>
                      <a:schemeClr val="accent2">
                        <a:lumMod val="40000"/>
                        <a:lumOff val="60000"/>
                      </a:schemeClr>
                    </a:solidFill>
                  </a:tcPr>
                </a:tc>
                <a:tc>
                  <a:txBody>
                    <a:bodyPr/>
                    <a:lstStyle/>
                    <a:p>
                      <a:r>
                        <a:rPr lang="en-IN" sz="1900" dirty="0"/>
                        <a:t>Completed</a:t>
                      </a:r>
                    </a:p>
                  </a:txBody>
                  <a:tcPr marL="96022" marR="96022" marT="48011" marB="48011">
                    <a:solidFill>
                      <a:schemeClr val="accent2">
                        <a:lumMod val="40000"/>
                        <a:lumOff val="6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900" dirty="0"/>
                        <a:t>15/05/2021</a:t>
                      </a:r>
                    </a:p>
                  </a:txBody>
                  <a:tcPr marL="96022" marR="96022" marT="48011" marB="48011">
                    <a:solidFill>
                      <a:schemeClr val="accent2">
                        <a:lumMod val="40000"/>
                        <a:lumOff val="6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900" dirty="0"/>
                        <a:t>20/05/2021</a:t>
                      </a:r>
                    </a:p>
                  </a:txBody>
                  <a:tcPr marL="96022" marR="96022" marT="48011" marB="48011">
                    <a:solidFill>
                      <a:schemeClr val="accent2">
                        <a:lumMod val="40000"/>
                        <a:lumOff val="60000"/>
                      </a:schemeClr>
                    </a:solidFill>
                  </a:tcPr>
                </a:tc>
                <a:extLst>
                  <a:ext uri="{0D108BD9-81ED-4DB2-BD59-A6C34878D82A}">
                    <a16:rowId xmlns:a16="http://schemas.microsoft.com/office/drawing/2014/main" val="10006"/>
                  </a:ext>
                </a:extLst>
              </a:tr>
              <a:tr h="67215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900" dirty="0"/>
                        <a:t>Development :- Greedy </a:t>
                      </a:r>
                      <a:r>
                        <a:rPr lang="en-IN" sz="1900" dirty="0" err="1"/>
                        <a:t>Algo</a:t>
                      </a:r>
                      <a:endParaRPr lang="en-IN" sz="19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IN" sz="1900" dirty="0"/>
                        <a:t>                                  (Dijkstra </a:t>
                      </a:r>
                      <a:r>
                        <a:rPr lang="en-IN" sz="1900" dirty="0" err="1"/>
                        <a:t>Algo</a:t>
                      </a:r>
                      <a:r>
                        <a:rPr lang="en-IN" sz="1900" dirty="0"/>
                        <a:t>.)</a:t>
                      </a:r>
                    </a:p>
                  </a:txBody>
                  <a:tcPr marL="96022" marR="96022" marT="48011" marB="48011">
                    <a:solidFill>
                      <a:schemeClr val="accent2">
                        <a:lumMod val="40000"/>
                        <a:lumOff val="6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900" dirty="0"/>
                        <a:t>New in Final review</a:t>
                      </a:r>
                    </a:p>
                  </a:txBody>
                  <a:tcPr marL="96022" marR="96022" marT="48011" marB="48011">
                    <a:solidFill>
                      <a:schemeClr val="accent2">
                        <a:lumMod val="40000"/>
                        <a:lumOff val="60000"/>
                      </a:schemeClr>
                    </a:solidFill>
                  </a:tcPr>
                </a:tc>
                <a:tc>
                  <a:txBody>
                    <a:bodyPr/>
                    <a:lstStyle/>
                    <a:p>
                      <a:r>
                        <a:rPr lang="en-IN" sz="1900" dirty="0"/>
                        <a:t>Completed</a:t>
                      </a:r>
                    </a:p>
                  </a:txBody>
                  <a:tcPr marL="96022" marR="96022" marT="48011" marB="48011">
                    <a:solidFill>
                      <a:schemeClr val="accent2">
                        <a:lumMod val="40000"/>
                        <a:lumOff val="60000"/>
                      </a:schemeClr>
                    </a:solidFill>
                  </a:tcPr>
                </a:tc>
                <a:tc>
                  <a:txBody>
                    <a:bodyPr/>
                    <a:lstStyle/>
                    <a:p>
                      <a:r>
                        <a:rPr lang="en-IN" sz="1900" dirty="0"/>
                        <a:t>20/05/2021</a:t>
                      </a:r>
                    </a:p>
                  </a:txBody>
                  <a:tcPr marL="96022" marR="96022" marT="48011" marB="48011">
                    <a:solidFill>
                      <a:schemeClr val="accent2">
                        <a:lumMod val="40000"/>
                        <a:lumOff val="60000"/>
                      </a:schemeClr>
                    </a:solidFill>
                  </a:tcPr>
                </a:tc>
                <a:tc>
                  <a:txBody>
                    <a:bodyPr/>
                    <a:lstStyle/>
                    <a:p>
                      <a:r>
                        <a:rPr lang="en-IN" sz="1900" dirty="0"/>
                        <a:t>25/05/2021</a:t>
                      </a:r>
                    </a:p>
                  </a:txBody>
                  <a:tcPr marL="96022" marR="96022" marT="48011" marB="48011">
                    <a:solidFill>
                      <a:schemeClr val="accent2">
                        <a:lumMod val="40000"/>
                        <a:lumOff val="60000"/>
                      </a:schemeClr>
                    </a:solidFill>
                  </a:tcPr>
                </a:tc>
                <a:extLst>
                  <a:ext uri="{0D108BD9-81ED-4DB2-BD59-A6C34878D82A}">
                    <a16:rowId xmlns:a16="http://schemas.microsoft.com/office/drawing/2014/main" val="10007"/>
                  </a:ext>
                </a:extLst>
              </a:tr>
              <a:tr h="67215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900" dirty="0"/>
                        <a:t>Development :-</a:t>
                      </a:r>
                      <a:r>
                        <a:rPr lang="en-IN" sz="1900" baseline="0" dirty="0"/>
                        <a:t> </a:t>
                      </a:r>
                      <a:r>
                        <a:rPr lang="en-IN" sz="1900" dirty="0"/>
                        <a:t>Matrix multiplication</a:t>
                      </a:r>
                    </a:p>
                  </a:txBody>
                  <a:tcPr marL="96022" marR="96022" marT="48011" marB="48011">
                    <a:solidFill>
                      <a:schemeClr val="accent2">
                        <a:lumMod val="40000"/>
                        <a:lumOff val="6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900" dirty="0"/>
                        <a:t>New in Final review</a:t>
                      </a:r>
                    </a:p>
                  </a:txBody>
                  <a:tcPr marL="96022" marR="96022" marT="48011" marB="48011">
                    <a:solidFill>
                      <a:schemeClr val="accent2">
                        <a:lumMod val="40000"/>
                        <a:lumOff val="6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900" dirty="0"/>
                        <a:t>Completed</a:t>
                      </a:r>
                    </a:p>
                  </a:txBody>
                  <a:tcPr marL="96022" marR="96022" marT="48011" marB="48011">
                    <a:solidFill>
                      <a:schemeClr val="accent2">
                        <a:lumMod val="40000"/>
                        <a:lumOff val="6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900" dirty="0"/>
                        <a:t>25/05/2021</a:t>
                      </a:r>
                    </a:p>
                    <a:p>
                      <a:endParaRPr lang="en-IN" sz="1900" dirty="0"/>
                    </a:p>
                  </a:txBody>
                  <a:tcPr marL="96022" marR="96022" marT="48011" marB="48011">
                    <a:solidFill>
                      <a:schemeClr val="accent2">
                        <a:lumMod val="40000"/>
                        <a:lumOff val="6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900" dirty="0"/>
                        <a:t>30/05/2021</a:t>
                      </a:r>
                    </a:p>
                    <a:p>
                      <a:endParaRPr lang="en-IN" sz="1900" dirty="0"/>
                    </a:p>
                  </a:txBody>
                  <a:tcPr marL="96022" marR="96022" marT="48011" marB="48011">
                    <a:solidFill>
                      <a:schemeClr val="accent2">
                        <a:lumMod val="40000"/>
                        <a:lumOff val="60000"/>
                      </a:schemeClr>
                    </a:solidFill>
                  </a:tcPr>
                </a:tc>
                <a:extLst>
                  <a:ext uri="{0D108BD9-81ED-4DB2-BD59-A6C34878D82A}">
                    <a16:rowId xmlns:a16="http://schemas.microsoft.com/office/drawing/2014/main" val="10008"/>
                  </a:ext>
                </a:extLst>
              </a:tr>
              <a:tr h="389424">
                <a:tc>
                  <a:txBody>
                    <a:bodyPr/>
                    <a:lstStyle/>
                    <a:p>
                      <a:r>
                        <a:rPr lang="en-IN" sz="1900" dirty="0"/>
                        <a:t>Testing</a:t>
                      </a:r>
                    </a:p>
                  </a:txBody>
                  <a:tcPr marL="96022" marR="96022" marT="48011" marB="48011">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900" dirty="0"/>
                        <a:t>New in Final</a:t>
                      </a:r>
                      <a:r>
                        <a:rPr lang="en-IN" sz="1900" baseline="0" dirty="0"/>
                        <a:t> </a:t>
                      </a:r>
                      <a:r>
                        <a:rPr lang="en-IN" sz="1900" dirty="0"/>
                        <a:t>review</a:t>
                      </a:r>
                    </a:p>
                  </a:txBody>
                  <a:tcPr marL="96022" marR="96022" marT="48011" marB="48011">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900" dirty="0"/>
                        <a:t>Completed</a:t>
                      </a:r>
                    </a:p>
                  </a:txBody>
                  <a:tcPr marL="96022" marR="96022" marT="48011" marB="48011">
                    <a:solidFill>
                      <a:schemeClr val="accent6">
                        <a:lumMod val="60000"/>
                        <a:lumOff val="40000"/>
                      </a:schemeClr>
                    </a:solidFill>
                  </a:tcPr>
                </a:tc>
                <a:tc>
                  <a:txBody>
                    <a:bodyPr/>
                    <a:lstStyle/>
                    <a:p>
                      <a:r>
                        <a:rPr lang="en-IN" sz="1900" dirty="0"/>
                        <a:t>1/06/2021</a:t>
                      </a:r>
                    </a:p>
                  </a:txBody>
                  <a:tcPr marL="96022" marR="96022" marT="48011" marB="48011">
                    <a:solidFill>
                      <a:schemeClr val="accent6">
                        <a:lumMod val="60000"/>
                        <a:lumOff val="40000"/>
                      </a:schemeClr>
                    </a:solidFill>
                  </a:tcPr>
                </a:tc>
                <a:tc>
                  <a:txBody>
                    <a:bodyPr/>
                    <a:lstStyle/>
                    <a:p>
                      <a:r>
                        <a:rPr lang="en-IN" sz="1900" dirty="0"/>
                        <a:t>4/06/2021</a:t>
                      </a:r>
                    </a:p>
                  </a:txBody>
                  <a:tcPr marL="96022" marR="96022" marT="48011" marB="48011">
                    <a:solidFill>
                      <a:schemeClr val="accent6">
                        <a:lumMod val="60000"/>
                        <a:lumOff val="40000"/>
                      </a:schemeClr>
                    </a:solidFill>
                  </a:tcPr>
                </a:tc>
                <a:extLst>
                  <a:ext uri="{0D108BD9-81ED-4DB2-BD59-A6C34878D82A}">
                    <a16:rowId xmlns:a16="http://schemas.microsoft.com/office/drawing/2014/main" val="10009"/>
                  </a:ext>
                </a:extLst>
              </a:tr>
              <a:tr h="38942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900" dirty="0"/>
                        <a:t>Documentation</a:t>
                      </a:r>
                    </a:p>
                  </a:txBody>
                  <a:tcPr marL="96022" marR="96022" marT="48011" marB="48011">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900" dirty="0"/>
                        <a:t>New in Final</a:t>
                      </a:r>
                      <a:r>
                        <a:rPr lang="en-IN" sz="1900" baseline="0" dirty="0"/>
                        <a:t> </a:t>
                      </a:r>
                      <a:r>
                        <a:rPr lang="en-IN" sz="1900" dirty="0"/>
                        <a:t>review</a:t>
                      </a:r>
                    </a:p>
                  </a:txBody>
                  <a:tcPr marL="96022" marR="96022" marT="48011" marB="48011">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900" dirty="0"/>
                        <a:t>Completed</a:t>
                      </a:r>
                    </a:p>
                  </a:txBody>
                  <a:tcPr marL="96022" marR="96022" marT="48011" marB="48011">
                    <a:solidFill>
                      <a:schemeClr val="accent6">
                        <a:lumMod val="60000"/>
                        <a:lumOff val="40000"/>
                      </a:schemeClr>
                    </a:solidFill>
                  </a:tcPr>
                </a:tc>
                <a:tc>
                  <a:txBody>
                    <a:bodyPr/>
                    <a:lstStyle/>
                    <a:p>
                      <a:r>
                        <a:rPr lang="en-IN" sz="1900" dirty="0"/>
                        <a:t>12/06/2021</a:t>
                      </a:r>
                    </a:p>
                  </a:txBody>
                  <a:tcPr marL="96022" marR="96022" marT="48011" marB="48011">
                    <a:solidFill>
                      <a:schemeClr val="accent6">
                        <a:lumMod val="60000"/>
                        <a:lumOff val="40000"/>
                      </a:schemeClr>
                    </a:solidFill>
                  </a:tcPr>
                </a:tc>
                <a:tc>
                  <a:txBody>
                    <a:bodyPr/>
                    <a:lstStyle/>
                    <a:p>
                      <a:r>
                        <a:rPr lang="en-IN" sz="1900" dirty="0"/>
                        <a:t>14/06/2021</a:t>
                      </a:r>
                    </a:p>
                  </a:txBody>
                  <a:tcPr marL="96022" marR="96022" marT="48011" marB="48011">
                    <a:solidFill>
                      <a:schemeClr val="accent6">
                        <a:lumMod val="60000"/>
                        <a:lumOff val="40000"/>
                      </a:schemeClr>
                    </a:solidFill>
                  </a:tcPr>
                </a:tc>
                <a:extLst>
                  <a:ext uri="{0D108BD9-81ED-4DB2-BD59-A6C34878D82A}">
                    <a16:rowId xmlns:a16="http://schemas.microsoft.com/office/drawing/2014/main" val="10010"/>
                  </a:ext>
                </a:extLst>
              </a:tr>
            </a:tbl>
          </a:graphicData>
        </a:graphic>
      </p:graphicFrame>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0411" y="5792"/>
            <a:ext cx="1369988" cy="578983"/>
          </a:xfrm>
          <a:prstGeom prst="rect">
            <a:avLst/>
          </a:prstGeom>
        </p:spPr>
      </p:pic>
      <p:sp>
        <p:nvSpPr>
          <p:cNvPr id="2" name="Footer Placeholder 1"/>
          <p:cNvSpPr>
            <a:spLocks noGrp="1"/>
          </p:cNvSpPr>
          <p:nvPr>
            <p:ph type="ftr" sz="quarter" idx="11"/>
          </p:nvPr>
        </p:nvSpPr>
        <p:spPr/>
        <p:txBody>
          <a:bodyPr/>
          <a:lstStyle/>
          <a:p>
            <a:r>
              <a:rPr lang="en-US"/>
              <a:t>Final Review - Project VIT Bhopal</a:t>
            </a:r>
            <a:endParaRPr lang="en-IN"/>
          </a:p>
        </p:txBody>
      </p:sp>
      <p:sp>
        <p:nvSpPr>
          <p:cNvPr id="3" name="Slide Number Placeholder 2"/>
          <p:cNvSpPr>
            <a:spLocks noGrp="1"/>
          </p:cNvSpPr>
          <p:nvPr>
            <p:ph type="sldNum" sz="quarter" idx="12"/>
          </p:nvPr>
        </p:nvSpPr>
        <p:spPr/>
        <p:txBody>
          <a:bodyPr/>
          <a:lstStyle/>
          <a:p>
            <a:fld id="{8B4F4D29-AE64-4DC6-AA89-A3C2A02DB1BF}" type="slidenum">
              <a:rPr lang="en-IN" smtClean="0"/>
              <a:t>2</a:t>
            </a:fld>
            <a:endParaRPr lang="en-IN"/>
          </a:p>
        </p:txBody>
      </p:sp>
    </p:spTree>
    <p:extLst>
      <p:ext uri="{BB962C8B-B14F-4D97-AF65-F5344CB8AC3E}">
        <p14:creationId xmlns:p14="http://schemas.microsoft.com/office/powerpoint/2010/main" val="4047981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226" y="1408131"/>
            <a:ext cx="9497378" cy="4965825"/>
          </a:xfrm>
          <a:prstGeom prst="rect">
            <a:avLst/>
          </a:prstGeom>
          <a:ln w="50800">
            <a:solidFill>
              <a:schemeClr val="tx1"/>
            </a:solidFill>
          </a:ln>
        </p:spPr>
      </p:pic>
      <p:sp>
        <p:nvSpPr>
          <p:cNvPr id="3" name="Rectangle 2"/>
          <p:cNvSpPr/>
          <p:nvPr/>
        </p:nvSpPr>
        <p:spPr>
          <a:xfrm>
            <a:off x="579120" y="152400"/>
            <a:ext cx="11958319" cy="584775"/>
          </a:xfrm>
          <a:prstGeom prst="rect">
            <a:avLst/>
          </a:prstGeom>
          <a:noFill/>
        </p:spPr>
        <p:txBody>
          <a:bodyPr wrap="square" lIns="91440" tIns="45720" rIns="91440" bIns="45720">
            <a:spAutoFit/>
          </a:bodyPr>
          <a:lstStyle/>
          <a:p>
            <a:r>
              <a:rPr lang="en-US" sz="3200" b="1" dirty="0">
                <a:ln w="0"/>
                <a:solidFill>
                  <a:srgbClr val="FF0000"/>
                </a:solidFill>
                <a:effectLst>
                  <a:outerShdw blurRad="38100" dist="19050" dir="2700000" algn="tl" rotWithShape="0">
                    <a:schemeClr val="dk1">
                      <a:alpha val="40000"/>
                    </a:schemeClr>
                  </a:outerShdw>
                </a:effectLst>
              </a:rPr>
              <a:t>Using Iterative Software Development Model </a:t>
            </a:r>
            <a:endParaRPr lang="en-US" sz="3200" b="1" cap="none" spc="0" dirty="0">
              <a:ln w="0"/>
              <a:solidFill>
                <a:schemeClr val="tx1"/>
              </a:solidFill>
              <a:effectLst>
                <a:outerShdw blurRad="38100" dist="19050" dir="2700000" algn="tl" rotWithShape="0">
                  <a:schemeClr val="dk1">
                    <a:alpha val="40000"/>
                  </a:schemeClr>
                </a:outerShdw>
              </a:effectLst>
            </a:endParaRPr>
          </a:p>
        </p:txBody>
      </p:sp>
      <p:sp>
        <p:nvSpPr>
          <p:cNvPr id="4" name="Rectangle 3"/>
          <p:cNvSpPr/>
          <p:nvPr/>
        </p:nvSpPr>
        <p:spPr>
          <a:xfrm>
            <a:off x="4267049" y="2494934"/>
            <a:ext cx="2851230" cy="400110"/>
          </a:xfrm>
          <a:prstGeom prst="rect">
            <a:avLst/>
          </a:prstGeom>
        </p:spPr>
        <p:txBody>
          <a:bodyPr wrap="none">
            <a:spAutoFit/>
          </a:bodyPr>
          <a:lstStyle/>
          <a:p>
            <a:r>
              <a:rPr lang="en-IN" sz="2000" b="1" dirty="0"/>
              <a:t>Iteration 1 :- Sorting </a:t>
            </a:r>
            <a:r>
              <a:rPr lang="en-IN" sz="2000" b="1" dirty="0" err="1"/>
              <a:t>Algo</a:t>
            </a:r>
            <a:endParaRPr lang="en-IN" sz="2000" b="1" dirty="0"/>
          </a:p>
        </p:txBody>
      </p:sp>
      <p:sp>
        <p:nvSpPr>
          <p:cNvPr id="5" name="Rectangle 4"/>
          <p:cNvSpPr/>
          <p:nvPr/>
        </p:nvSpPr>
        <p:spPr>
          <a:xfrm>
            <a:off x="4318793" y="3089849"/>
            <a:ext cx="3555207" cy="707886"/>
          </a:xfrm>
          <a:prstGeom prst="rect">
            <a:avLst/>
          </a:prstGeom>
        </p:spPr>
        <p:txBody>
          <a:bodyPr wrap="square">
            <a:spAutoFit/>
          </a:bodyPr>
          <a:lstStyle/>
          <a:p>
            <a:pPr lvl="0" defTabSz="457200">
              <a:defRPr/>
            </a:pPr>
            <a:r>
              <a:rPr lang="en-IN" sz="2000" b="1" dirty="0"/>
              <a:t>Iteration 2 :-</a:t>
            </a:r>
          </a:p>
          <a:p>
            <a:pPr lvl="0" defTabSz="457200">
              <a:defRPr/>
            </a:pPr>
            <a:r>
              <a:rPr lang="en-IN" sz="2000" b="1" dirty="0"/>
              <a:t>CPU Scheduling </a:t>
            </a:r>
            <a:r>
              <a:rPr lang="en-IN" sz="2000" b="1" dirty="0" err="1"/>
              <a:t>Algo</a:t>
            </a:r>
            <a:endParaRPr lang="en-IN" sz="2000" b="1" dirty="0"/>
          </a:p>
        </p:txBody>
      </p:sp>
      <p:sp>
        <p:nvSpPr>
          <p:cNvPr id="6" name="Rectangle 5"/>
          <p:cNvSpPr/>
          <p:nvPr/>
        </p:nvSpPr>
        <p:spPr>
          <a:xfrm>
            <a:off x="4318793" y="3992541"/>
            <a:ext cx="3368934" cy="400110"/>
          </a:xfrm>
          <a:prstGeom prst="rect">
            <a:avLst/>
          </a:prstGeom>
        </p:spPr>
        <p:txBody>
          <a:bodyPr wrap="square">
            <a:spAutoFit/>
          </a:bodyPr>
          <a:lstStyle/>
          <a:p>
            <a:pPr lvl="0" defTabSz="457200">
              <a:defRPr/>
            </a:pPr>
            <a:r>
              <a:rPr lang="en-IN" sz="2000" b="1" dirty="0"/>
              <a:t>Iteration 3: Greedy </a:t>
            </a:r>
            <a:r>
              <a:rPr lang="en-IN" sz="2000" b="1" dirty="0" err="1"/>
              <a:t>Algo</a:t>
            </a:r>
            <a:endParaRPr lang="en-IN" sz="2000" b="1" dirty="0"/>
          </a:p>
        </p:txBody>
      </p:sp>
      <p:sp>
        <p:nvSpPr>
          <p:cNvPr id="7" name="Rectangle 6"/>
          <p:cNvSpPr/>
          <p:nvPr/>
        </p:nvSpPr>
        <p:spPr>
          <a:xfrm>
            <a:off x="4318793" y="4531259"/>
            <a:ext cx="2302153" cy="707886"/>
          </a:xfrm>
          <a:prstGeom prst="rect">
            <a:avLst/>
          </a:prstGeom>
        </p:spPr>
        <p:txBody>
          <a:bodyPr wrap="square">
            <a:spAutoFit/>
          </a:bodyPr>
          <a:lstStyle/>
          <a:p>
            <a:pPr lvl="0" defTabSz="457200">
              <a:defRPr/>
            </a:pPr>
            <a:r>
              <a:rPr lang="en-IN" sz="2000" b="1" dirty="0"/>
              <a:t>Iteration 4 :Matrix Multiplication</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86732" y="0"/>
            <a:ext cx="1705268" cy="720679"/>
          </a:xfrm>
          <a:prstGeom prst="rect">
            <a:avLst/>
          </a:prstGeom>
        </p:spPr>
      </p:pic>
      <p:sp>
        <p:nvSpPr>
          <p:cNvPr id="9" name="Footer Placeholder 8"/>
          <p:cNvSpPr>
            <a:spLocks noGrp="1"/>
          </p:cNvSpPr>
          <p:nvPr>
            <p:ph type="ftr" sz="quarter" idx="11"/>
          </p:nvPr>
        </p:nvSpPr>
        <p:spPr/>
        <p:txBody>
          <a:bodyPr/>
          <a:lstStyle/>
          <a:p>
            <a:r>
              <a:rPr lang="en-US"/>
              <a:t>Final Review - Project VIT Bhopal</a:t>
            </a:r>
            <a:endParaRPr lang="en-IN"/>
          </a:p>
        </p:txBody>
      </p:sp>
      <p:sp>
        <p:nvSpPr>
          <p:cNvPr id="10" name="Slide Number Placeholder 9"/>
          <p:cNvSpPr>
            <a:spLocks noGrp="1"/>
          </p:cNvSpPr>
          <p:nvPr>
            <p:ph type="sldNum" sz="quarter" idx="12"/>
          </p:nvPr>
        </p:nvSpPr>
        <p:spPr/>
        <p:txBody>
          <a:bodyPr/>
          <a:lstStyle/>
          <a:p>
            <a:fld id="{8B4F4D29-AE64-4DC6-AA89-A3C2A02DB1BF}" type="slidenum">
              <a:rPr lang="en-IN" smtClean="0"/>
              <a:t>3</a:t>
            </a:fld>
            <a:endParaRPr lang="en-IN"/>
          </a:p>
        </p:txBody>
      </p:sp>
    </p:spTree>
    <p:extLst>
      <p:ext uri="{BB962C8B-B14F-4D97-AF65-F5344CB8AC3E}">
        <p14:creationId xmlns:p14="http://schemas.microsoft.com/office/powerpoint/2010/main" val="4267967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5766" y="985424"/>
            <a:ext cx="11155673" cy="6494085"/>
          </a:xfrm>
          <a:prstGeom prst="rect">
            <a:avLst/>
          </a:prstGeom>
          <a:noFill/>
        </p:spPr>
        <p:txBody>
          <a:bodyPr wrap="square" lIns="91440" tIns="45720" rIns="91440" bIns="45720">
            <a:spAutoFit/>
          </a:bodyPr>
          <a:lstStyle/>
          <a:p>
            <a:r>
              <a:rPr lang="en-US" sz="3200" dirty="0">
                <a:ln w="0"/>
                <a:solidFill>
                  <a:srgbClr val="FF0000"/>
                </a:solidFill>
                <a:effectLst>
                  <a:outerShdw blurRad="38100" dist="19050" dir="2700000" algn="tl" rotWithShape="0">
                    <a:schemeClr val="dk1">
                      <a:alpha val="40000"/>
                    </a:schemeClr>
                  </a:outerShdw>
                </a:effectLst>
              </a:rPr>
              <a:t>Project objective </a:t>
            </a:r>
            <a:r>
              <a:rPr lang="en-US" sz="3200" dirty="0">
                <a:ln w="0"/>
                <a:effectLst>
                  <a:outerShdw blurRad="38100" dist="19050" dir="2700000" algn="tl" rotWithShape="0">
                    <a:schemeClr val="dk1">
                      <a:alpha val="40000"/>
                    </a:schemeClr>
                  </a:outerShdw>
                </a:effectLst>
              </a:rPr>
              <a:t>:- Algorithm Laboratory </a:t>
            </a:r>
          </a:p>
          <a:p>
            <a:r>
              <a:rPr lang="en-US" sz="3200" dirty="0">
                <a:ln w="0"/>
                <a:effectLst>
                  <a:outerShdw blurRad="38100" dist="19050" dir="2700000" algn="tl" rotWithShape="0">
                    <a:schemeClr val="dk1">
                      <a:alpha val="40000"/>
                    </a:schemeClr>
                  </a:outerShdw>
                </a:effectLst>
              </a:rPr>
              <a:t> Version 1.0  is a desktop based application developed in Java framework.</a:t>
            </a:r>
          </a:p>
          <a:p>
            <a:endParaRPr lang="en-US" sz="3200" dirty="0">
              <a:ln w="0"/>
              <a:effectLst>
                <a:outerShdw blurRad="38100" dist="19050" dir="2700000" algn="tl" rotWithShape="0">
                  <a:schemeClr val="dk1">
                    <a:alpha val="40000"/>
                  </a:schemeClr>
                </a:outerShdw>
              </a:effectLst>
            </a:endParaRPr>
          </a:p>
          <a:p>
            <a:r>
              <a:rPr lang="en-US" sz="3200" dirty="0">
                <a:ln w="0"/>
                <a:solidFill>
                  <a:srgbClr val="FF0000"/>
                </a:solidFill>
                <a:effectLst>
                  <a:outerShdw blurRad="38100" dist="19050" dir="2700000" algn="tl" rotWithShape="0">
                    <a:schemeClr val="dk1">
                      <a:alpha val="40000"/>
                    </a:schemeClr>
                  </a:outerShdw>
                </a:effectLst>
              </a:rPr>
              <a:t>Problem:-</a:t>
            </a:r>
            <a:r>
              <a:rPr lang="en-US" sz="3200" dirty="0">
                <a:ln w="0"/>
                <a:effectLst>
                  <a:outerShdw blurRad="38100" dist="19050" dir="2700000" algn="tl" rotWithShape="0">
                    <a:schemeClr val="dk1">
                      <a:alpha val="40000"/>
                    </a:schemeClr>
                  </a:outerShdw>
                </a:effectLst>
              </a:rPr>
              <a:t> presently students are developing algorithms in command line which does not make it very interactive.</a:t>
            </a:r>
          </a:p>
          <a:p>
            <a:endParaRPr lang="en-US" sz="3200" dirty="0">
              <a:ln w="0"/>
              <a:effectLst>
                <a:outerShdw blurRad="38100" dist="19050" dir="2700000" algn="tl" rotWithShape="0">
                  <a:schemeClr val="dk1">
                    <a:alpha val="40000"/>
                  </a:schemeClr>
                </a:outerShdw>
              </a:effectLst>
            </a:endParaRPr>
          </a:p>
          <a:p>
            <a:r>
              <a:rPr lang="en-US" sz="3200" dirty="0">
                <a:ln w="0"/>
                <a:solidFill>
                  <a:srgbClr val="FF0000"/>
                </a:solidFill>
                <a:effectLst>
                  <a:outerShdw blurRad="38100" dist="19050" dir="2700000" algn="tl" rotWithShape="0">
                    <a:schemeClr val="dk1">
                      <a:alpha val="40000"/>
                    </a:schemeClr>
                  </a:outerShdw>
                </a:effectLst>
              </a:rPr>
              <a:t>Solution of the above problem </a:t>
            </a:r>
            <a:r>
              <a:rPr lang="en-US" sz="3200" dirty="0">
                <a:ln w="0"/>
                <a:effectLst>
                  <a:outerShdw blurRad="38100" dist="19050" dir="2700000" algn="tl" rotWithShape="0">
                    <a:schemeClr val="dk1">
                      <a:alpha val="40000"/>
                    </a:schemeClr>
                  </a:outerShdw>
                </a:effectLst>
              </a:rPr>
              <a:t>is to developed GUI based software and implement algorithms, so that developers can understand the algorithm interactively by changing the input in GUI</a:t>
            </a:r>
          </a:p>
          <a:p>
            <a:endParaRPr lang="en-US" sz="3200" dirty="0">
              <a:ln w="0"/>
              <a:effectLst>
                <a:outerShdw blurRad="38100" dist="19050" dir="2700000" algn="tl" rotWithShape="0">
                  <a:schemeClr val="dk1">
                    <a:alpha val="40000"/>
                  </a:schemeClr>
                </a:outerShdw>
              </a:effectLst>
            </a:endParaRPr>
          </a:p>
          <a:p>
            <a:endParaRPr lang="en-US" sz="3200" dirty="0">
              <a:ln w="0"/>
              <a:effectLst>
                <a:outerShdw blurRad="38100" dist="19050" dir="2700000" algn="tl" rotWithShape="0">
                  <a:schemeClr val="dk1">
                    <a:alpha val="40000"/>
                  </a:schemeClr>
                </a:outerShdw>
              </a:effectLst>
            </a:endParaRPr>
          </a:p>
        </p:txBody>
      </p:sp>
      <p:sp>
        <p:nvSpPr>
          <p:cNvPr id="3" name="Rectangle 2"/>
          <p:cNvSpPr/>
          <p:nvPr/>
        </p:nvSpPr>
        <p:spPr>
          <a:xfrm>
            <a:off x="132080" y="-10160"/>
            <a:ext cx="11958319" cy="584775"/>
          </a:xfrm>
          <a:prstGeom prst="rect">
            <a:avLst/>
          </a:prstGeom>
          <a:noFill/>
        </p:spPr>
        <p:txBody>
          <a:bodyPr wrap="square" lIns="91440" tIns="45720" rIns="91440" bIns="45720">
            <a:spAutoFit/>
          </a:bodyPr>
          <a:lstStyle/>
          <a:p>
            <a:pPr algn="ctr"/>
            <a:r>
              <a:rPr lang="en-US" sz="3200" b="1" dirty="0">
                <a:ln w="0"/>
                <a:solidFill>
                  <a:srgbClr val="FF0000"/>
                </a:solidFill>
                <a:effectLst>
                  <a:outerShdw blurRad="38100" dist="19050" dir="2700000" algn="tl" rotWithShape="0">
                    <a:schemeClr val="dk1">
                      <a:alpha val="40000"/>
                    </a:schemeClr>
                  </a:outerShdw>
                </a:effectLst>
              </a:rPr>
              <a:t>Algorithm Laboratory Version 1.0</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86732" y="0"/>
            <a:ext cx="1705268" cy="720679"/>
          </a:xfrm>
          <a:prstGeom prst="rect">
            <a:avLst/>
          </a:prstGeom>
        </p:spPr>
      </p:pic>
      <p:sp>
        <p:nvSpPr>
          <p:cNvPr id="5" name="Footer Placeholder 4"/>
          <p:cNvSpPr>
            <a:spLocks noGrp="1"/>
          </p:cNvSpPr>
          <p:nvPr>
            <p:ph type="ftr" sz="quarter" idx="11"/>
          </p:nvPr>
        </p:nvSpPr>
        <p:spPr/>
        <p:txBody>
          <a:bodyPr/>
          <a:lstStyle/>
          <a:p>
            <a:r>
              <a:rPr lang="en-US"/>
              <a:t>Final Review - Project VIT Bhopal</a:t>
            </a:r>
            <a:endParaRPr lang="en-IN"/>
          </a:p>
        </p:txBody>
      </p:sp>
      <p:sp>
        <p:nvSpPr>
          <p:cNvPr id="6" name="Slide Number Placeholder 5"/>
          <p:cNvSpPr>
            <a:spLocks noGrp="1"/>
          </p:cNvSpPr>
          <p:nvPr>
            <p:ph type="sldNum" sz="quarter" idx="12"/>
          </p:nvPr>
        </p:nvSpPr>
        <p:spPr/>
        <p:txBody>
          <a:bodyPr/>
          <a:lstStyle/>
          <a:p>
            <a:fld id="{8B4F4D29-AE64-4DC6-AA89-A3C2A02DB1BF}" type="slidenum">
              <a:rPr lang="en-IN" smtClean="0"/>
              <a:t>4</a:t>
            </a:fld>
            <a:endParaRPr lang="en-IN"/>
          </a:p>
        </p:txBody>
      </p:sp>
    </p:spTree>
    <p:extLst>
      <p:ext uri="{BB962C8B-B14F-4D97-AF65-F5344CB8AC3E}">
        <p14:creationId xmlns:p14="http://schemas.microsoft.com/office/powerpoint/2010/main" val="1793752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7936" y="431321"/>
            <a:ext cx="11046453" cy="5570756"/>
          </a:xfrm>
          <a:prstGeom prst="rect">
            <a:avLst/>
          </a:prstGeom>
          <a:noFill/>
        </p:spPr>
        <p:txBody>
          <a:bodyPr wrap="square" lIns="91440" tIns="45720" rIns="91440" bIns="45720">
            <a:spAutoFit/>
          </a:bodyPr>
          <a:lstStyle/>
          <a:p>
            <a:pPr algn="ctr"/>
            <a:endParaRPr lang="en-US" sz="3200" b="0" cap="none" spc="0" dirty="0">
              <a:ln w="0"/>
              <a:solidFill>
                <a:schemeClr val="tx1"/>
              </a:solidFill>
              <a:effectLst>
                <a:outerShdw blurRad="38100" dist="19050" dir="2700000" algn="tl" rotWithShape="0">
                  <a:schemeClr val="dk1">
                    <a:alpha val="40000"/>
                  </a:schemeClr>
                </a:outerShdw>
              </a:effectLst>
            </a:endParaRPr>
          </a:p>
          <a:p>
            <a:r>
              <a:rPr lang="en-US" sz="3200" dirty="0">
                <a:ln w="0"/>
                <a:solidFill>
                  <a:srgbClr val="FF0000"/>
                </a:solidFill>
                <a:effectLst>
                  <a:outerShdw blurRad="38100" dist="19050" dir="2700000" algn="tl" rotWithShape="0">
                    <a:schemeClr val="dk1">
                      <a:alpha val="40000"/>
                    </a:schemeClr>
                  </a:outerShdw>
                </a:effectLst>
              </a:rPr>
              <a:t>PROJECT OBJECTIVE </a:t>
            </a:r>
            <a:r>
              <a:rPr lang="en-US" sz="3600" b="1" dirty="0">
                <a:ln w="0"/>
                <a:effectLst>
                  <a:outerShdw blurRad="38100" dist="19050" dir="2700000" algn="tl" rotWithShape="0">
                    <a:schemeClr val="dk1">
                      <a:alpha val="40000"/>
                    </a:schemeClr>
                  </a:outerShdw>
                </a:effectLst>
              </a:rPr>
              <a:t>:-</a:t>
            </a:r>
            <a:endParaRPr lang="en-US" sz="3200" dirty="0">
              <a:ln w="0"/>
              <a:effectLst>
                <a:outerShdw blurRad="38100" dist="19050" dir="2700000" algn="tl" rotWithShape="0">
                  <a:schemeClr val="dk1">
                    <a:alpha val="40000"/>
                  </a:schemeClr>
                </a:outerShdw>
              </a:effectLst>
            </a:endParaRPr>
          </a:p>
          <a:p>
            <a:pPr marL="571500" indent="-571500">
              <a:buFont typeface="+mj-lt"/>
              <a:buAutoNum type="romanUcPeriod"/>
            </a:pPr>
            <a:r>
              <a:rPr lang="en-US" sz="3200" dirty="0">
                <a:ln w="0"/>
                <a:effectLst>
                  <a:outerShdw blurRad="38100" dist="19050" dir="2700000" algn="tl" rotWithShape="0">
                    <a:schemeClr val="dk1">
                      <a:alpha val="40000"/>
                    </a:schemeClr>
                  </a:outerShdw>
                </a:effectLst>
              </a:rPr>
              <a:t>To develop Interactive computer science basic algorithm under one software.</a:t>
            </a:r>
          </a:p>
          <a:p>
            <a:pPr marL="571500" indent="-571500">
              <a:buFont typeface="+mj-lt"/>
              <a:buAutoNum type="romanUcPeriod"/>
            </a:pPr>
            <a:r>
              <a:rPr lang="en-US" sz="3200" dirty="0">
                <a:ln w="0"/>
                <a:effectLst>
                  <a:outerShdw blurRad="38100" dist="19050" dir="2700000" algn="tl" rotWithShape="0">
                    <a:schemeClr val="dk1">
                      <a:alpha val="40000"/>
                    </a:schemeClr>
                  </a:outerShdw>
                </a:effectLst>
              </a:rPr>
              <a:t>To develop a software with a focus on interactivity and visualization of each step of algorithms. </a:t>
            </a:r>
          </a:p>
          <a:p>
            <a:pPr marL="571500" indent="-571500">
              <a:buFont typeface="+mj-lt"/>
              <a:buAutoNum type="romanUcPeriod"/>
            </a:pPr>
            <a:r>
              <a:rPr lang="en-US" sz="3200" dirty="0">
                <a:ln w="0"/>
                <a:effectLst>
                  <a:outerShdw blurRad="38100" dist="19050" dir="2700000" algn="tl" rotWithShape="0">
                    <a:schemeClr val="dk1">
                      <a:alpha val="40000"/>
                    </a:schemeClr>
                  </a:outerShdw>
                </a:effectLst>
              </a:rPr>
              <a:t>To develop and facilitate the process of understanding algorithms for beginners with interaction over GUI. </a:t>
            </a:r>
          </a:p>
          <a:p>
            <a:pPr marL="571500" indent="-571500">
              <a:buFont typeface="+mj-lt"/>
              <a:buAutoNum type="romanUcPeriod"/>
            </a:pPr>
            <a:r>
              <a:rPr lang="en-US" sz="3200" dirty="0">
                <a:ln w="0"/>
                <a:effectLst>
                  <a:outerShdw blurRad="38100" dist="19050" dir="2700000" algn="tl" rotWithShape="0">
                    <a:schemeClr val="dk1">
                      <a:alpha val="40000"/>
                    </a:schemeClr>
                  </a:outerShdw>
                </a:effectLst>
              </a:rPr>
              <a:t>To develop a study classroom usable software for educational purposes.</a:t>
            </a:r>
            <a:endParaRPr lang="en-IN" sz="3200" dirty="0">
              <a:ln w="0"/>
              <a:effectLst>
                <a:outerShdw blurRad="38100" dist="19050" dir="2700000" algn="tl" rotWithShape="0">
                  <a:schemeClr val="dk1">
                    <a:alpha val="40000"/>
                  </a:schemeClr>
                </a:outerShdw>
              </a:effectLst>
            </a:endParaRPr>
          </a:p>
          <a:p>
            <a:pPr marL="571500" indent="-571500">
              <a:buFont typeface="+mj-lt"/>
              <a:buAutoNum type="romanUcPeriod"/>
            </a:pPr>
            <a:endParaRPr lang="en-US" sz="3200" dirty="0">
              <a:ln w="0"/>
              <a:effectLst>
                <a:outerShdw blurRad="38100" dist="19050" dir="2700000" algn="tl" rotWithShape="0">
                  <a:schemeClr val="dk1">
                    <a:alpha val="40000"/>
                  </a:schemeClr>
                </a:outerShdw>
              </a:effectLst>
            </a:endParaRPr>
          </a:p>
        </p:txBody>
      </p:sp>
      <p:sp>
        <p:nvSpPr>
          <p:cNvPr id="3" name="Rectangle 2"/>
          <p:cNvSpPr/>
          <p:nvPr/>
        </p:nvSpPr>
        <p:spPr>
          <a:xfrm>
            <a:off x="132080" y="-10160"/>
            <a:ext cx="11958319" cy="584775"/>
          </a:xfrm>
          <a:prstGeom prst="rect">
            <a:avLst/>
          </a:prstGeom>
          <a:noFill/>
        </p:spPr>
        <p:txBody>
          <a:bodyPr wrap="square" lIns="91440" tIns="45720" rIns="91440" bIns="45720">
            <a:spAutoFit/>
          </a:bodyPr>
          <a:lstStyle/>
          <a:p>
            <a:pPr algn="ctr"/>
            <a:r>
              <a:rPr lang="en-US" sz="3200" b="1" dirty="0">
                <a:ln w="0"/>
                <a:solidFill>
                  <a:srgbClr val="FF0000"/>
                </a:solidFill>
                <a:effectLst>
                  <a:outerShdw blurRad="38100" dist="19050" dir="2700000" algn="tl" rotWithShape="0">
                    <a:schemeClr val="dk1">
                      <a:alpha val="40000"/>
                    </a:schemeClr>
                  </a:outerShdw>
                </a:effectLst>
              </a:rPr>
              <a:t>Interactive Algorithm Laboratory Version 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86732" y="0"/>
            <a:ext cx="1705268" cy="720679"/>
          </a:xfrm>
          <a:prstGeom prst="rect">
            <a:avLst/>
          </a:prstGeom>
        </p:spPr>
      </p:pic>
      <p:sp>
        <p:nvSpPr>
          <p:cNvPr id="7" name="Footer Placeholder 6"/>
          <p:cNvSpPr>
            <a:spLocks noGrp="1"/>
          </p:cNvSpPr>
          <p:nvPr>
            <p:ph type="ftr" sz="quarter" idx="11"/>
          </p:nvPr>
        </p:nvSpPr>
        <p:spPr/>
        <p:txBody>
          <a:bodyPr/>
          <a:lstStyle/>
          <a:p>
            <a:r>
              <a:rPr lang="en-US"/>
              <a:t>Final Review - Project VIT Bhopal</a:t>
            </a:r>
            <a:endParaRPr lang="en-IN"/>
          </a:p>
        </p:txBody>
      </p:sp>
      <p:sp>
        <p:nvSpPr>
          <p:cNvPr id="8" name="Slide Number Placeholder 7"/>
          <p:cNvSpPr>
            <a:spLocks noGrp="1"/>
          </p:cNvSpPr>
          <p:nvPr>
            <p:ph type="sldNum" sz="quarter" idx="12"/>
          </p:nvPr>
        </p:nvSpPr>
        <p:spPr/>
        <p:txBody>
          <a:bodyPr/>
          <a:lstStyle/>
          <a:p>
            <a:fld id="{8B4F4D29-AE64-4DC6-AA89-A3C2A02DB1BF}" type="slidenum">
              <a:rPr lang="en-IN" smtClean="0"/>
              <a:t>5</a:t>
            </a:fld>
            <a:endParaRPr lang="en-IN"/>
          </a:p>
        </p:txBody>
      </p:sp>
    </p:spTree>
    <p:extLst>
      <p:ext uri="{BB962C8B-B14F-4D97-AF65-F5344CB8AC3E}">
        <p14:creationId xmlns:p14="http://schemas.microsoft.com/office/powerpoint/2010/main" val="2498010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00537" y="269963"/>
            <a:ext cx="10912080" cy="6001643"/>
          </a:xfrm>
          <a:prstGeom prst="rect">
            <a:avLst/>
          </a:prstGeom>
          <a:noFill/>
        </p:spPr>
        <p:txBody>
          <a:bodyPr wrap="square" lIns="91440" tIns="45720" rIns="91440" bIns="45720">
            <a:spAutoFit/>
          </a:bodyPr>
          <a:lstStyle/>
          <a:p>
            <a:r>
              <a:rPr lang="en-US" sz="3200" dirty="0">
                <a:ln w="0"/>
                <a:solidFill>
                  <a:srgbClr val="FF0000"/>
                </a:solidFill>
                <a:effectLst>
                  <a:outerShdw blurRad="38100" dist="19050" dir="2700000" algn="tl" rotWithShape="0">
                    <a:schemeClr val="dk1">
                      <a:alpha val="40000"/>
                    </a:schemeClr>
                  </a:outerShdw>
                </a:effectLst>
              </a:rPr>
              <a:t>Algorithms Implemented</a:t>
            </a:r>
            <a:r>
              <a:rPr lang="en-US" sz="3200" b="0" cap="none" spc="0" dirty="0">
                <a:ln w="0"/>
                <a:solidFill>
                  <a:srgbClr val="FF0000"/>
                </a:solidFill>
                <a:effectLst>
                  <a:outerShdw blurRad="38100" dist="19050" dir="2700000" algn="tl" rotWithShape="0">
                    <a:schemeClr val="dk1">
                      <a:alpha val="40000"/>
                    </a:schemeClr>
                  </a:outerShdw>
                </a:effectLst>
              </a:rPr>
              <a:t>:- </a:t>
            </a:r>
            <a:endParaRPr lang="en-US" sz="3200" b="0" cap="none" spc="0" dirty="0">
              <a:ln w="0"/>
              <a:solidFill>
                <a:schemeClr val="tx1"/>
              </a:solidFill>
              <a:effectLst>
                <a:outerShdw blurRad="38100" dist="19050" dir="2700000" algn="tl" rotWithShape="0">
                  <a:schemeClr val="dk1">
                    <a:alpha val="40000"/>
                  </a:schemeClr>
                </a:outerShdw>
              </a:effectLst>
            </a:endParaRPr>
          </a:p>
          <a:p>
            <a:pPr marL="514350" indent="-514350">
              <a:buAutoNum type="arabicPeriod"/>
            </a:pPr>
            <a:r>
              <a:rPr lang="en-US" sz="3200" dirty="0">
                <a:ln w="0"/>
                <a:effectLst>
                  <a:outerShdw blurRad="38100" dist="19050" dir="2700000" algn="tl" rotWithShape="0">
                    <a:schemeClr val="dk1">
                      <a:alpha val="40000"/>
                    </a:schemeClr>
                  </a:outerShdw>
                </a:effectLst>
              </a:rPr>
              <a:t>Sorting algorithms</a:t>
            </a:r>
          </a:p>
          <a:p>
            <a:r>
              <a:rPr lang="en-US" sz="3200" dirty="0">
                <a:ln w="0"/>
                <a:effectLst>
                  <a:outerShdw blurRad="38100" dist="19050" dir="2700000" algn="tl" rotWithShape="0">
                    <a:schemeClr val="dk1">
                      <a:alpha val="40000"/>
                    </a:schemeClr>
                  </a:outerShdw>
                </a:effectLst>
              </a:rPr>
              <a:t>	Bubble Sort , Insertion sort , Selection sort , </a:t>
            </a:r>
          </a:p>
          <a:p>
            <a:r>
              <a:rPr lang="en-US" sz="3200" dirty="0">
                <a:ln w="0"/>
                <a:effectLst>
                  <a:outerShdw blurRad="38100" dist="19050" dir="2700000" algn="tl" rotWithShape="0">
                    <a:schemeClr val="dk1">
                      <a:alpha val="40000"/>
                    </a:schemeClr>
                  </a:outerShdw>
                </a:effectLst>
              </a:rPr>
              <a:t>	Merge Sort , Quick Sort , Heap Sort</a:t>
            </a:r>
          </a:p>
          <a:p>
            <a:r>
              <a:rPr lang="en-US" sz="3200" b="0" cap="none" spc="0" dirty="0">
                <a:ln w="0"/>
                <a:solidFill>
                  <a:schemeClr val="tx1"/>
                </a:solidFill>
                <a:effectLst>
                  <a:outerShdw blurRad="38100" dist="19050" dir="2700000" algn="tl" rotWithShape="0">
                    <a:schemeClr val="dk1">
                      <a:alpha val="40000"/>
                    </a:schemeClr>
                  </a:outerShdw>
                </a:effectLst>
              </a:rPr>
              <a:t>2. CPU Scheduling algorithms</a:t>
            </a:r>
          </a:p>
          <a:p>
            <a:r>
              <a:rPr lang="en-US" sz="3200" b="0" cap="none" spc="0" dirty="0">
                <a:ln w="0"/>
                <a:solidFill>
                  <a:schemeClr val="tx1"/>
                </a:solidFill>
                <a:effectLst>
                  <a:outerShdw blurRad="38100" dist="19050" dir="2700000" algn="tl" rotWithShape="0">
                    <a:schemeClr val="dk1">
                      <a:alpha val="40000"/>
                    </a:schemeClr>
                  </a:outerShdw>
                </a:effectLst>
              </a:rPr>
              <a:t>	Shortest Job First, </a:t>
            </a:r>
          </a:p>
          <a:p>
            <a:r>
              <a:rPr lang="en-US" sz="3200" dirty="0">
                <a:ln w="0"/>
                <a:effectLst>
                  <a:outerShdw blurRad="38100" dist="19050" dir="2700000" algn="tl" rotWithShape="0">
                    <a:schemeClr val="dk1">
                      <a:alpha val="40000"/>
                    </a:schemeClr>
                  </a:outerShdw>
                </a:effectLst>
              </a:rPr>
              <a:t>	</a:t>
            </a:r>
            <a:r>
              <a:rPr lang="en-US" sz="3200" b="0" cap="none" spc="0" dirty="0">
                <a:ln w="0"/>
                <a:solidFill>
                  <a:schemeClr val="tx1"/>
                </a:solidFill>
                <a:effectLst>
                  <a:outerShdw blurRad="38100" dist="19050" dir="2700000" algn="tl" rotWithShape="0">
                    <a:schemeClr val="dk1">
                      <a:alpha val="40000"/>
                    </a:schemeClr>
                  </a:outerShdw>
                </a:effectLst>
              </a:rPr>
              <a:t>First Come First Serve , </a:t>
            </a:r>
          </a:p>
          <a:p>
            <a:r>
              <a:rPr lang="en-US" sz="3200" dirty="0">
                <a:ln w="0"/>
                <a:effectLst>
                  <a:outerShdw blurRad="38100" dist="19050" dir="2700000" algn="tl" rotWithShape="0">
                    <a:schemeClr val="dk1">
                      <a:alpha val="40000"/>
                    </a:schemeClr>
                  </a:outerShdw>
                </a:effectLst>
              </a:rPr>
              <a:t>	</a:t>
            </a:r>
            <a:r>
              <a:rPr lang="en-US" sz="3200" b="0" cap="none" spc="0" dirty="0">
                <a:ln w="0"/>
                <a:solidFill>
                  <a:schemeClr val="tx1"/>
                </a:solidFill>
                <a:effectLst>
                  <a:outerShdw blurRad="38100" dist="19050" dir="2700000" algn="tl" rotWithShape="0">
                    <a:schemeClr val="dk1">
                      <a:alpha val="40000"/>
                    </a:schemeClr>
                  </a:outerShdw>
                </a:effectLst>
              </a:rPr>
              <a:t>Shortest Remaining Time First , </a:t>
            </a:r>
          </a:p>
          <a:p>
            <a:r>
              <a:rPr lang="en-US" sz="3200" dirty="0">
                <a:ln w="0"/>
                <a:effectLst>
                  <a:outerShdw blurRad="38100" dist="19050" dir="2700000" algn="tl" rotWithShape="0">
                    <a:schemeClr val="dk1">
                      <a:alpha val="40000"/>
                    </a:schemeClr>
                  </a:outerShdw>
                </a:effectLst>
              </a:rPr>
              <a:t>          </a:t>
            </a:r>
            <a:r>
              <a:rPr lang="en-US" sz="3200" b="0" cap="none" spc="0" dirty="0">
                <a:ln w="0"/>
                <a:solidFill>
                  <a:schemeClr val="tx1"/>
                </a:solidFill>
                <a:effectLst>
                  <a:outerShdw blurRad="38100" dist="19050" dir="2700000" algn="tl" rotWithShape="0">
                    <a:schemeClr val="dk1">
                      <a:alpha val="40000"/>
                    </a:schemeClr>
                  </a:outerShdw>
                </a:effectLst>
              </a:rPr>
              <a:t>Round Robin</a:t>
            </a:r>
          </a:p>
          <a:p>
            <a:r>
              <a:rPr lang="en-US" sz="3200" dirty="0">
                <a:ln w="0"/>
                <a:effectLst>
                  <a:outerShdw blurRad="38100" dist="19050" dir="2700000" algn="tl" rotWithShape="0">
                    <a:schemeClr val="dk1">
                      <a:alpha val="40000"/>
                    </a:schemeClr>
                  </a:outerShdw>
                </a:effectLst>
              </a:rPr>
              <a:t>3. Greedy Algorithms</a:t>
            </a:r>
          </a:p>
          <a:p>
            <a:r>
              <a:rPr lang="en-US" sz="3200" dirty="0">
                <a:ln w="0"/>
                <a:effectLst>
                  <a:outerShdw blurRad="38100" dist="19050" dir="2700000" algn="tl" rotWithShape="0">
                    <a:schemeClr val="dk1">
                      <a:alpha val="40000"/>
                    </a:schemeClr>
                  </a:outerShdw>
                </a:effectLst>
              </a:rPr>
              <a:t>	Dijkstra Algorithm</a:t>
            </a:r>
          </a:p>
          <a:p>
            <a:r>
              <a:rPr lang="en-US" sz="3200" b="0" cap="none" spc="0" dirty="0">
                <a:ln w="0"/>
                <a:solidFill>
                  <a:schemeClr val="tx1"/>
                </a:solidFill>
                <a:effectLst>
                  <a:outerShdw blurRad="38100" dist="19050" dir="2700000" algn="tl" rotWithShape="0">
                    <a:schemeClr val="dk1">
                      <a:alpha val="40000"/>
                    </a:schemeClr>
                  </a:outerShdw>
                </a:effectLst>
              </a:rPr>
              <a:t>4. Matrix Multiplication</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86732" y="0"/>
            <a:ext cx="1705268" cy="720679"/>
          </a:xfrm>
          <a:prstGeom prst="rect">
            <a:avLst/>
          </a:prstGeom>
        </p:spPr>
      </p:pic>
      <p:sp>
        <p:nvSpPr>
          <p:cNvPr id="4" name="Footer Placeholder 3"/>
          <p:cNvSpPr>
            <a:spLocks noGrp="1"/>
          </p:cNvSpPr>
          <p:nvPr>
            <p:ph type="ftr" sz="quarter" idx="11"/>
          </p:nvPr>
        </p:nvSpPr>
        <p:spPr/>
        <p:txBody>
          <a:bodyPr/>
          <a:lstStyle/>
          <a:p>
            <a:r>
              <a:rPr lang="en-US"/>
              <a:t>Final Review - Project VIT Bhopal</a:t>
            </a:r>
            <a:endParaRPr lang="en-IN"/>
          </a:p>
        </p:txBody>
      </p:sp>
      <p:sp>
        <p:nvSpPr>
          <p:cNvPr id="5" name="Slide Number Placeholder 4"/>
          <p:cNvSpPr>
            <a:spLocks noGrp="1"/>
          </p:cNvSpPr>
          <p:nvPr>
            <p:ph type="sldNum" sz="quarter" idx="12"/>
          </p:nvPr>
        </p:nvSpPr>
        <p:spPr/>
        <p:txBody>
          <a:bodyPr/>
          <a:lstStyle/>
          <a:p>
            <a:fld id="{8B4F4D29-AE64-4DC6-AA89-A3C2A02DB1BF}" type="slidenum">
              <a:rPr lang="en-IN" smtClean="0"/>
              <a:t>6</a:t>
            </a:fld>
            <a:endParaRPr lang="en-IN"/>
          </a:p>
        </p:txBody>
      </p:sp>
    </p:spTree>
    <p:extLst>
      <p:ext uri="{BB962C8B-B14F-4D97-AF65-F5344CB8AC3E}">
        <p14:creationId xmlns:p14="http://schemas.microsoft.com/office/powerpoint/2010/main" val="365688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80768" y="1451728"/>
            <a:ext cx="11446569" cy="5117360"/>
          </a:xfrm>
          <a:prstGeom prst="rect">
            <a:avLst/>
          </a:prstGeom>
          <a:ln w="50800">
            <a:solidFill>
              <a:schemeClr val="tx1"/>
            </a:solidFill>
          </a:ln>
        </p:spPr>
      </p:pic>
      <p:sp>
        <p:nvSpPr>
          <p:cNvPr id="4" name="Rectangle 3"/>
          <p:cNvSpPr/>
          <p:nvPr/>
        </p:nvSpPr>
        <p:spPr>
          <a:xfrm>
            <a:off x="480768" y="191825"/>
            <a:ext cx="10912080" cy="1569660"/>
          </a:xfrm>
          <a:prstGeom prst="rect">
            <a:avLst/>
          </a:prstGeom>
          <a:noFill/>
        </p:spPr>
        <p:txBody>
          <a:bodyPr wrap="square" lIns="91440" tIns="45720" rIns="91440" bIns="45720">
            <a:spAutoFit/>
          </a:bodyPr>
          <a:lstStyle/>
          <a:p>
            <a:r>
              <a:rPr lang="en-US" sz="3200" dirty="0">
                <a:ln w="0"/>
                <a:solidFill>
                  <a:srgbClr val="FF0000"/>
                </a:solidFill>
                <a:effectLst>
                  <a:outerShdw blurRad="38100" dist="19050" dir="2700000" algn="tl" rotWithShape="0">
                    <a:schemeClr val="dk1">
                      <a:alpha val="40000"/>
                    </a:schemeClr>
                  </a:outerShdw>
                </a:effectLst>
              </a:rPr>
              <a:t>Development Environments </a:t>
            </a:r>
            <a:r>
              <a:rPr lang="en-US" sz="3200" b="0" cap="none" spc="0" dirty="0">
                <a:ln w="0"/>
                <a:solidFill>
                  <a:srgbClr val="FF0000"/>
                </a:solidFill>
                <a:effectLst>
                  <a:outerShdw blurRad="38100" dist="19050" dir="2700000" algn="tl" rotWithShape="0">
                    <a:schemeClr val="dk1">
                      <a:alpha val="40000"/>
                    </a:schemeClr>
                  </a:outerShdw>
                </a:effectLst>
              </a:rPr>
              <a:t>:-  </a:t>
            </a:r>
            <a:r>
              <a:rPr lang="en-US" sz="3200" b="0" cap="none" spc="0" dirty="0">
                <a:ln w="0"/>
                <a:effectLst>
                  <a:outerShdw blurRad="38100" dist="19050" dir="2700000" algn="tl" rotWithShape="0">
                    <a:schemeClr val="dk1">
                      <a:alpha val="40000"/>
                    </a:schemeClr>
                  </a:outerShdw>
                </a:effectLst>
              </a:rPr>
              <a:t>Java , swing </a:t>
            </a:r>
            <a:r>
              <a:rPr lang="en-US" sz="3200" b="0" cap="none" spc="0" dirty="0" err="1">
                <a:ln w="0"/>
                <a:effectLst>
                  <a:outerShdw blurRad="38100" dist="19050" dir="2700000" algn="tl" rotWithShape="0">
                    <a:schemeClr val="dk1">
                      <a:alpha val="40000"/>
                    </a:schemeClr>
                  </a:outerShdw>
                </a:effectLst>
              </a:rPr>
              <a:t>Jframes</a:t>
            </a:r>
            <a:endParaRPr lang="en-US" sz="3200" b="0" cap="none" spc="0" dirty="0">
              <a:ln w="0"/>
              <a:effectLst>
                <a:outerShdw blurRad="38100" dist="19050" dir="2700000" algn="tl" rotWithShape="0">
                  <a:schemeClr val="dk1">
                    <a:alpha val="40000"/>
                  </a:schemeClr>
                </a:outerShdw>
              </a:effectLst>
            </a:endParaRPr>
          </a:p>
          <a:p>
            <a:r>
              <a:rPr lang="en-US" sz="3200" b="0" cap="none" spc="0" dirty="0">
                <a:ln w="0"/>
                <a:effectLst>
                  <a:outerShdw blurRad="38100" dist="19050" dir="2700000" algn="tl" rotWithShape="0">
                    <a:schemeClr val="dk1">
                      <a:alpha val="40000"/>
                    </a:schemeClr>
                  </a:outerShdw>
                </a:effectLst>
              </a:rPr>
              <a:t>						and 	NetBeans 7.3.1 </a:t>
            </a:r>
          </a:p>
          <a:p>
            <a:endParaRPr lang="en-US" sz="3200" b="0" cap="none" spc="0" dirty="0">
              <a:ln w="0"/>
              <a:solidFill>
                <a:schemeClr val="tx1"/>
              </a:solidFill>
              <a:effectLst>
                <a:outerShdw blurRad="38100" dist="19050" dir="2700000" algn="tl" rotWithShape="0">
                  <a:schemeClr val="dk1">
                    <a:alpha val="40000"/>
                  </a:schemeClr>
                </a:outerShdw>
              </a:effectLst>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86732" y="0"/>
            <a:ext cx="1705268" cy="720679"/>
          </a:xfrm>
          <a:prstGeom prst="rect">
            <a:avLst/>
          </a:prstGeom>
        </p:spPr>
      </p:pic>
      <p:sp>
        <p:nvSpPr>
          <p:cNvPr id="3" name="Footer Placeholder 2"/>
          <p:cNvSpPr>
            <a:spLocks noGrp="1"/>
          </p:cNvSpPr>
          <p:nvPr>
            <p:ph type="ftr" sz="quarter" idx="11"/>
          </p:nvPr>
        </p:nvSpPr>
        <p:spPr/>
        <p:txBody>
          <a:bodyPr/>
          <a:lstStyle/>
          <a:p>
            <a:r>
              <a:rPr lang="en-US"/>
              <a:t>Final Review - Project VIT Bhopal</a:t>
            </a:r>
            <a:endParaRPr lang="en-IN"/>
          </a:p>
        </p:txBody>
      </p:sp>
      <p:sp>
        <p:nvSpPr>
          <p:cNvPr id="6" name="Slide Number Placeholder 5"/>
          <p:cNvSpPr>
            <a:spLocks noGrp="1"/>
          </p:cNvSpPr>
          <p:nvPr>
            <p:ph type="sldNum" sz="quarter" idx="12"/>
          </p:nvPr>
        </p:nvSpPr>
        <p:spPr/>
        <p:txBody>
          <a:bodyPr/>
          <a:lstStyle/>
          <a:p>
            <a:fld id="{8B4F4D29-AE64-4DC6-AA89-A3C2A02DB1BF}" type="slidenum">
              <a:rPr lang="en-IN" smtClean="0"/>
              <a:t>7</a:t>
            </a:fld>
            <a:endParaRPr lang="en-IN"/>
          </a:p>
        </p:txBody>
      </p:sp>
    </p:spTree>
    <p:extLst>
      <p:ext uri="{BB962C8B-B14F-4D97-AF65-F5344CB8AC3E}">
        <p14:creationId xmlns:p14="http://schemas.microsoft.com/office/powerpoint/2010/main" val="2460898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70770" y="262656"/>
            <a:ext cx="1930913" cy="584775"/>
          </a:xfrm>
          <a:prstGeom prst="rect">
            <a:avLst/>
          </a:prstGeom>
        </p:spPr>
        <p:txBody>
          <a:bodyPr wrap="none">
            <a:spAutoFit/>
          </a:bodyPr>
          <a:lstStyle/>
          <a:p>
            <a:r>
              <a:rPr lang="en-US" sz="3200" dirty="0">
                <a:ln w="0"/>
                <a:solidFill>
                  <a:srgbClr val="FF0000"/>
                </a:solidFill>
                <a:effectLst>
                  <a:outerShdw blurRad="38100" dist="19050" dir="2700000" algn="tl" rotWithShape="0">
                    <a:schemeClr val="dk1">
                      <a:alpha val="40000"/>
                    </a:schemeClr>
                  </a:outerShdw>
                </a:effectLst>
              </a:rPr>
              <a:t>Main Page</a:t>
            </a:r>
          </a:p>
        </p:txBody>
      </p:sp>
      <p:pic>
        <p:nvPicPr>
          <p:cNvPr id="5" name="Picture 4"/>
          <p:cNvPicPr>
            <a:picLocks noChangeAspect="1"/>
          </p:cNvPicPr>
          <p:nvPr/>
        </p:nvPicPr>
        <p:blipFill>
          <a:blip r:embed="rId2"/>
          <a:stretch>
            <a:fillRect/>
          </a:stretch>
        </p:blipFill>
        <p:spPr>
          <a:xfrm>
            <a:off x="2946717" y="2945764"/>
            <a:ext cx="5817844" cy="3627755"/>
          </a:xfrm>
          <a:prstGeom prst="rect">
            <a:avLst/>
          </a:prstGeom>
          <a:ln w="50800">
            <a:solidFill>
              <a:schemeClr val="tx1"/>
            </a:solidFill>
          </a:ln>
        </p:spPr>
      </p:pic>
      <p:sp>
        <p:nvSpPr>
          <p:cNvPr id="6" name="TextBox 5"/>
          <p:cNvSpPr txBox="1"/>
          <p:nvPr/>
        </p:nvSpPr>
        <p:spPr>
          <a:xfrm>
            <a:off x="670770" y="1026160"/>
            <a:ext cx="10758138" cy="707886"/>
          </a:xfrm>
          <a:prstGeom prst="rect">
            <a:avLst/>
          </a:prstGeom>
          <a:noFill/>
        </p:spPr>
        <p:txBody>
          <a:bodyPr wrap="square" rtlCol="0">
            <a:spAutoFit/>
          </a:bodyPr>
          <a:lstStyle/>
          <a:p>
            <a:r>
              <a:rPr lang="en-IN" sz="2000" b="1" dirty="0">
                <a:ln w="0"/>
                <a:effectLst>
                  <a:outerShdw blurRad="38100" dist="19050" dir="2700000" algn="tl" rotWithShape="0">
                    <a:schemeClr val="dk1">
                      <a:alpha val="40000"/>
                    </a:schemeClr>
                  </a:outerShdw>
                </a:effectLst>
              </a:rPr>
              <a:t>1. When application will be launched by clicking on “RUN” button on net banes ,</a:t>
            </a:r>
          </a:p>
          <a:p>
            <a:r>
              <a:rPr lang="en-IN" sz="2000" b="1" dirty="0">
                <a:ln w="0"/>
                <a:effectLst>
                  <a:outerShdw blurRad="38100" dist="19050" dir="2700000" algn="tl" rotWithShape="0">
                    <a:schemeClr val="dk1">
                      <a:alpha val="40000"/>
                    </a:schemeClr>
                  </a:outerShdw>
                </a:effectLst>
              </a:rPr>
              <a:t> following Main page will appear</a:t>
            </a:r>
          </a:p>
        </p:txBody>
      </p:sp>
      <p:sp>
        <p:nvSpPr>
          <p:cNvPr id="7" name="TextBox 6"/>
          <p:cNvSpPr txBox="1"/>
          <p:nvPr/>
        </p:nvSpPr>
        <p:spPr>
          <a:xfrm>
            <a:off x="670770" y="1777381"/>
            <a:ext cx="10758138" cy="400110"/>
          </a:xfrm>
          <a:prstGeom prst="rect">
            <a:avLst/>
          </a:prstGeom>
          <a:noFill/>
        </p:spPr>
        <p:txBody>
          <a:bodyPr wrap="none" rtlCol="0">
            <a:spAutoFit/>
          </a:bodyPr>
          <a:lstStyle/>
          <a:p>
            <a:r>
              <a:rPr lang="en-IN" sz="2000" b="1" dirty="0">
                <a:ln w="0"/>
                <a:effectLst>
                  <a:outerShdw blurRad="38100" dist="19050" dir="2700000" algn="tl" rotWithShape="0">
                    <a:schemeClr val="dk1">
                      <a:alpha val="40000"/>
                    </a:schemeClr>
                  </a:outerShdw>
                </a:effectLst>
              </a:rPr>
              <a:t>2. Navigation to the specific type of algorithm can be done by clicking the buttons on the main page.</a:t>
            </a:r>
          </a:p>
        </p:txBody>
      </p:sp>
      <p:sp>
        <p:nvSpPr>
          <p:cNvPr id="8" name="TextBox 7"/>
          <p:cNvSpPr txBox="1"/>
          <p:nvPr/>
        </p:nvSpPr>
        <p:spPr>
          <a:xfrm>
            <a:off x="670770" y="2302264"/>
            <a:ext cx="8896410" cy="400110"/>
          </a:xfrm>
          <a:prstGeom prst="rect">
            <a:avLst/>
          </a:prstGeom>
          <a:noFill/>
        </p:spPr>
        <p:txBody>
          <a:bodyPr wrap="none" rtlCol="0">
            <a:spAutoFit/>
          </a:bodyPr>
          <a:lstStyle/>
          <a:p>
            <a:r>
              <a:rPr lang="en-IN" sz="2000" b="1" dirty="0">
                <a:ln w="0"/>
                <a:effectLst>
                  <a:outerShdw blurRad="38100" dist="19050" dir="2700000" algn="tl" rotWithShape="0">
                    <a:schemeClr val="dk1">
                      <a:alpha val="40000"/>
                    </a:schemeClr>
                  </a:outerShdw>
                </a:effectLst>
              </a:rPr>
              <a:t>3. VIT logo and Developer name with registration number can be seen on Title Bar</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86732" y="0"/>
            <a:ext cx="1705268" cy="720679"/>
          </a:xfrm>
          <a:prstGeom prst="rect">
            <a:avLst/>
          </a:prstGeom>
        </p:spPr>
      </p:pic>
      <p:sp>
        <p:nvSpPr>
          <p:cNvPr id="10" name="Footer Placeholder 9"/>
          <p:cNvSpPr>
            <a:spLocks noGrp="1"/>
          </p:cNvSpPr>
          <p:nvPr>
            <p:ph type="ftr" sz="quarter" idx="11"/>
          </p:nvPr>
        </p:nvSpPr>
        <p:spPr/>
        <p:txBody>
          <a:bodyPr/>
          <a:lstStyle/>
          <a:p>
            <a:r>
              <a:rPr lang="en-US"/>
              <a:t>Final Review - Project VIT Bhopal</a:t>
            </a:r>
            <a:endParaRPr lang="en-IN"/>
          </a:p>
        </p:txBody>
      </p:sp>
      <p:sp>
        <p:nvSpPr>
          <p:cNvPr id="11" name="Slide Number Placeholder 10"/>
          <p:cNvSpPr>
            <a:spLocks noGrp="1"/>
          </p:cNvSpPr>
          <p:nvPr>
            <p:ph type="sldNum" sz="quarter" idx="12"/>
          </p:nvPr>
        </p:nvSpPr>
        <p:spPr/>
        <p:txBody>
          <a:bodyPr/>
          <a:lstStyle/>
          <a:p>
            <a:fld id="{8B4F4D29-AE64-4DC6-AA89-A3C2A02DB1BF}" type="slidenum">
              <a:rPr lang="en-IN" smtClean="0"/>
              <a:t>8</a:t>
            </a:fld>
            <a:endParaRPr lang="en-IN"/>
          </a:p>
        </p:txBody>
      </p:sp>
    </p:spTree>
    <p:extLst>
      <p:ext uri="{BB962C8B-B14F-4D97-AF65-F5344CB8AC3E}">
        <p14:creationId xmlns:p14="http://schemas.microsoft.com/office/powerpoint/2010/main" val="1026236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30583" t="18371" r="37667" b="30074"/>
          <a:stretch/>
        </p:blipFill>
        <p:spPr>
          <a:xfrm>
            <a:off x="169460" y="3235333"/>
            <a:ext cx="3356396" cy="3065684"/>
          </a:xfrm>
          <a:prstGeom prst="rect">
            <a:avLst/>
          </a:prstGeom>
          <a:ln w="50800">
            <a:solidFill>
              <a:schemeClr val="tx1">
                <a:lumMod val="95000"/>
                <a:lumOff val="5000"/>
              </a:schemeClr>
            </a:solidFill>
          </a:ln>
        </p:spPr>
      </p:pic>
      <p:pic>
        <p:nvPicPr>
          <p:cNvPr id="3" name="Picture 2"/>
          <p:cNvPicPr>
            <a:picLocks noChangeAspect="1"/>
          </p:cNvPicPr>
          <p:nvPr/>
        </p:nvPicPr>
        <p:blipFill>
          <a:blip r:embed="rId3"/>
          <a:stretch>
            <a:fillRect/>
          </a:stretch>
        </p:blipFill>
        <p:spPr>
          <a:xfrm>
            <a:off x="3651422" y="3252824"/>
            <a:ext cx="3751571" cy="3030701"/>
          </a:xfrm>
          <a:prstGeom prst="rect">
            <a:avLst/>
          </a:prstGeom>
          <a:ln w="50800">
            <a:solidFill>
              <a:schemeClr val="tx1">
                <a:lumMod val="95000"/>
                <a:lumOff val="5000"/>
              </a:schemeClr>
            </a:solidFill>
          </a:ln>
        </p:spPr>
      </p:pic>
      <p:sp>
        <p:nvSpPr>
          <p:cNvPr id="4" name="Rectangle 3"/>
          <p:cNvSpPr/>
          <p:nvPr/>
        </p:nvSpPr>
        <p:spPr>
          <a:xfrm>
            <a:off x="681265" y="250366"/>
            <a:ext cx="7177799" cy="584775"/>
          </a:xfrm>
          <a:prstGeom prst="rect">
            <a:avLst/>
          </a:prstGeom>
          <a:noFill/>
        </p:spPr>
        <p:txBody>
          <a:bodyPr wrap="none" lIns="91440" tIns="45720" rIns="91440" bIns="45720">
            <a:spAutoFit/>
          </a:bodyPr>
          <a:lstStyle/>
          <a:p>
            <a:pPr algn="ctr"/>
            <a:r>
              <a:rPr lang="en-US" sz="3200" dirty="0">
                <a:ln w="0"/>
                <a:solidFill>
                  <a:srgbClr val="FF0000"/>
                </a:solidFill>
                <a:effectLst>
                  <a:outerShdw blurRad="38100" dist="19050" dir="2700000" algn="tl" rotWithShape="0">
                    <a:schemeClr val="dk1">
                      <a:alpha val="40000"/>
                    </a:schemeClr>
                  </a:outerShdw>
                </a:effectLst>
              </a:rPr>
              <a:t>1. Interactive Dijkstra Algorithm on screen</a:t>
            </a:r>
          </a:p>
        </p:txBody>
      </p:sp>
      <p:sp>
        <p:nvSpPr>
          <p:cNvPr id="5" name="Rectangle 4"/>
          <p:cNvSpPr/>
          <p:nvPr/>
        </p:nvSpPr>
        <p:spPr>
          <a:xfrm>
            <a:off x="6423863" y="784159"/>
            <a:ext cx="5919255" cy="707886"/>
          </a:xfrm>
          <a:prstGeom prst="rect">
            <a:avLst/>
          </a:prstGeom>
        </p:spPr>
        <p:txBody>
          <a:bodyPr wrap="square">
            <a:spAutoFit/>
          </a:bodyPr>
          <a:lstStyle/>
          <a:p>
            <a:r>
              <a:rPr lang="en-IN" sz="2000" b="1" dirty="0">
                <a:ln w="0"/>
                <a:effectLst>
                  <a:outerShdw blurRad="38100" dist="19050" dir="2700000" algn="tl" rotWithShape="0">
                    <a:schemeClr val="dk1">
                      <a:alpha val="40000"/>
                    </a:schemeClr>
                  </a:outerShdw>
                </a:effectLst>
              </a:rPr>
              <a:t>Dijkstra's algorithm is an algorithm for </a:t>
            </a:r>
          </a:p>
          <a:p>
            <a:r>
              <a:rPr lang="en-IN" sz="2000" b="1" dirty="0">
                <a:ln w="0"/>
                <a:effectLst>
                  <a:outerShdw blurRad="38100" dist="19050" dir="2700000" algn="tl" rotWithShape="0">
                    <a:schemeClr val="dk1">
                      <a:alpha val="40000"/>
                    </a:schemeClr>
                  </a:outerShdw>
                </a:effectLst>
              </a:rPr>
              <a:t>finding the shortest paths between nodes in a graph.</a:t>
            </a:r>
          </a:p>
        </p:txBody>
      </p:sp>
      <p:sp>
        <p:nvSpPr>
          <p:cNvPr id="6" name="Rectangle 5"/>
          <p:cNvSpPr/>
          <p:nvPr/>
        </p:nvSpPr>
        <p:spPr>
          <a:xfrm>
            <a:off x="673989" y="955633"/>
            <a:ext cx="5146089" cy="400110"/>
          </a:xfrm>
          <a:prstGeom prst="rect">
            <a:avLst/>
          </a:prstGeom>
          <a:noFill/>
        </p:spPr>
        <p:txBody>
          <a:bodyPr wrap="none" lIns="91440" tIns="45720" rIns="91440" bIns="45720">
            <a:spAutoFit/>
          </a:bodyPr>
          <a:lstStyle/>
          <a:p>
            <a:pPr algn="ctr"/>
            <a:r>
              <a:rPr lang="en-US" sz="2000" b="1" cap="none" spc="0" dirty="0">
                <a:ln w="0"/>
                <a:solidFill>
                  <a:schemeClr val="tx1"/>
                </a:solidFill>
                <a:effectLst>
                  <a:outerShdw blurRad="38100" dist="19050" dir="2700000" algn="tl" rotWithShape="0">
                    <a:schemeClr val="dk1">
                      <a:alpha val="40000"/>
                    </a:schemeClr>
                  </a:outerShdw>
                </a:effectLst>
              </a:rPr>
              <a:t>1. User can Draw nodes interactively on screen</a:t>
            </a:r>
          </a:p>
        </p:txBody>
      </p:sp>
      <p:sp>
        <p:nvSpPr>
          <p:cNvPr id="7" name="Rectangle 6"/>
          <p:cNvSpPr/>
          <p:nvPr/>
        </p:nvSpPr>
        <p:spPr>
          <a:xfrm>
            <a:off x="709384" y="1399730"/>
            <a:ext cx="5110694" cy="400110"/>
          </a:xfrm>
          <a:prstGeom prst="rect">
            <a:avLst/>
          </a:prstGeom>
          <a:noFill/>
        </p:spPr>
        <p:txBody>
          <a:bodyPr wrap="none" lIns="91440" tIns="45720" rIns="91440" bIns="45720">
            <a:spAutoFit/>
          </a:bodyPr>
          <a:lstStyle/>
          <a:p>
            <a:pPr algn="ctr"/>
            <a:r>
              <a:rPr lang="en-US" sz="2000" b="1" cap="none" spc="0" dirty="0">
                <a:ln w="0"/>
                <a:solidFill>
                  <a:schemeClr val="tx1"/>
                </a:solidFill>
                <a:effectLst>
                  <a:outerShdw blurRad="38100" dist="19050" dir="2700000" algn="tl" rotWithShape="0">
                    <a:schemeClr val="dk1">
                      <a:alpha val="40000"/>
                    </a:schemeClr>
                  </a:outerShdw>
                </a:effectLst>
              </a:rPr>
              <a:t>2</a:t>
            </a:r>
            <a:r>
              <a:rPr lang="en-US" sz="2000" b="1" dirty="0">
                <a:ln w="0"/>
                <a:effectLst>
                  <a:outerShdw blurRad="38100" dist="19050" dir="2700000" algn="tl" rotWithShape="0">
                    <a:schemeClr val="dk1">
                      <a:alpha val="40000"/>
                    </a:schemeClr>
                  </a:outerShdw>
                </a:effectLst>
              </a:rPr>
              <a:t>. User can Draw Edges interactively on screen</a:t>
            </a:r>
            <a:endParaRPr lang="en-US" sz="2000" b="1" cap="none" spc="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681265" y="1892135"/>
            <a:ext cx="5742598" cy="400110"/>
          </a:xfrm>
          <a:prstGeom prst="rect">
            <a:avLst/>
          </a:prstGeom>
          <a:noFill/>
        </p:spPr>
        <p:txBody>
          <a:bodyPr wrap="none" lIns="91440" tIns="45720" rIns="91440" bIns="45720">
            <a:spAutoFit/>
          </a:bodyPr>
          <a:lstStyle/>
          <a:p>
            <a:pPr algn="ctr"/>
            <a:r>
              <a:rPr lang="en-US" sz="2000" b="1" cap="none" spc="0" dirty="0">
                <a:ln w="0"/>
                <a:solidFill>
                  <a:schemeClr val="tx1"/>
                </a:solidFill>
                <a:effectLst>
                  <a:outerShdw blurRad="38100" dist="19050" dir="2700000" algn="tl" rotWithShape="0">
                    <a:schemeClr val="dk1">
                      <a:alpha val="40000"/>
                    </a:schemeClr>
                  </a:outerShdw>
                </a:effectLst>
              </a:rPr>
              <a:t>3. </a:t>
            </a:r>
            <a:r>
              <a:rPr lang="en-US" sz="2000" b="1" dirty="0">
                <a:ln w="0"/>
                <a:effectLst>
                  <a:outerShdw blurRad="38100" dist="19050" dir="2700000" algn="tl" rotWithShape="0">
                    <a:schemeClr val="dk1">
                      <a:alpha val="40000"/>
                    </a:schemeClr>
                  </a:outerShdw>
                </a:effectLst>
              </a:rPr>
              <a:t>User can </a:t>
            </a:r>
            <a:r>
              <a:rPr lang="en-US" sz="2000" b="1" cap="none" spc="0" dirty="0">
                <a:ln w="0"/>
                <a:solidFill>
                  <a:schemeClr val="tx1"/>
                </a:solidFill>
                <a:effectLst>
                  <a:outerShdw blurRad="38100" dist="19050" dir="2700000" algn="tl" rotWithShape="0">
                    <a:schemeClr val="dk1">
                      <a:alpha val="40000"/>
                    </a:schemeClr>
                  </a:outerShdw>
                </a:effectLst>
              </a:rPr>
              <a:t>Set </a:t>
            </a:r>
            <a:r>
              <a:rPr lang="en-US" sz="2000" b="1" dirty="0">
                <a:ln w="0"/>
                <a:effectLst>
                  <a:outerShdw blurRad="38100" dist="19050" dir="2700000" algn="tl" rotWithShape="0">
                    <a:schemeClr val="dk1">
                      <a:alpha val="40000"/>
                    </a:schemeClr>
                  </a:outerShdw>
                </a:effectLst>
              </a:rPr>
              <a:t>Starting Node interactively on screen</a:t>
            </a:r>
            <a:endParaRPr lang="en-US" sz="2000" b="1" cap="none" spc="0" dirty="0">
              <a:ln w="0"/>
              <a:solidFill>
                <a:schemeClr val="tx1"/>
              </a:solidFill>
              <a:effectLst>
                <a:outerShdw blurRad="38100" dist="19050" dir="2700000" algn="tl" rotWithShape="0">
                  <a:schemeClr val="dk1">
                    <a:alpha val="40000"/>
                  </a:schemeClr>
                </a:outerShdw>
              </a:effectLst>
            </a:endParaRPr>
          </a:p>
        </p:txBody>
      </p:sp>
      <p:sp>
        <p:nvSpPr>
          <p:cNvPr id="9" name="Rectangle 8"/>
          <p:cNvSpPr/>
          <p:nvPr/>
        </p:nvSpPr>
        <p:spPr>
          <a:xfrm>
            <a:off x="709384" y="2360386"/>
            <a:ext cx="6137386" cy="400110"/>
          </a:xfrm>
          <a:prstGeom prst="rect">
            <a:avLst/>
          </a:prstGeom>
          <a:noFill/>
        </p:spPr>
        <p:txBody>
          <a:bodyPr wrap="none" lIns="91440" tIns="45720" rIns="91440" bIns="45720">
            <a:spAutoFit/>
          </a:bodyPr>
          <a:lstStyle/>
          <a:p>
            <a:pPr algn="ctr"/>
            <a:r>
              <a:rPr lang="en-US" sz="2000" b="1" cap="none" spc="0" dirty="0">
                <a:ln w="0"/>
                <a:solidFill>
                  <a:schemeClr val="tx1"/>
                </a:solidFill>
                <a:effectLst>
                  <a:outerShdw blurRad="38100" dist="19050" dir="2700000" algn="tl" rotWithShape="0">
                    <a:schemeClr val="dk1">
                      <a:alpha val="40000"/>
                    </a:schemeClr>
                  </a:outerShdw>
                </a:effectLst>
              </a:rPr>
              <a:t>4. </a:t>
            </a:r>
            <a:r>
              <a:rPr lang="en-US" sz="2000" b="1" dirty="0">
                <a:ln w="0"/>
                <a:effectLst>
                  <a:outerShdw blurRad="38100" dist="19050" dir="2700000" algn="tl" rotWithShape="0">
                    <a:schemeClr val="dk1">
                      <a:alpha val="40000"/>
                    </a:schemeClr>
                  </a:outerShdw>
                </a:effectLst>
              </a:rPr>
              <a:t>User can </a:t>
            </a:r>
            <a:r>
              <a:rPr lang="en-US" sz="2000" b="1" cap="none" spc="0" dirty="0">
                <a:ln w="0"/>
                <a:solidFill>
                  <a:schemeClr val="tx1"/>
                </a:solidFill>
                <a:effectLst>
                  <a:outerShdw blurRad="38100" dist="19050" dir="2700000" algn="tl" rotWithShape="0">
                    <a:schemeClr val="dk1">
                      <a:alpha val="40000"/>
                    </a:schemeClr>
                  </a:outerShdw>
                </a:effectLst>
              </a:rPr>
              <a:t>Set </a:t>
            </a:r>
            <a:r>
              <a:rPr lang="en-US" sz="2000" b="1" dirty="0">
                <a:ln w="0"/>
                <a:effectLst>
                  <a:outerShdw blurRad="38100" dist="19050" dir="2700000" algn="tl" rotWithShape="0">
                    <a:schemeClr val="dk1">
                      <a:alpha val="40000"/>
                    </a:schemeClr>
                  </a:outerShdw>
                </a:effectLst>
              </a:rPr>
              <a:t>Destination Node interactively on screen</a:t>
            </a:r>
            <a:endParaRPr lang="en-US" sz="2000" b="1" cap="none" spc="0" dirty="0">
              <a:ln w="0"/>
              <a:solidFill>
                <a:schemeClr val="tx1"/>
              </a:solidFill>
              <a:effectLst>
                <a:outerShdw blurRad="38100" dist="19050" dir="2700000" algn="tl" rotWithShape="0">
                  <a:schemeClr val="dk1">
                    <a:alpha val="40000"/>
                  </a:schemeClr>
                </a:outerShdw>
              </a:effectLst>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8559" y="2530461"/>
            <a:ext cx="4339374" cy="3758207"/>
          </a:xfrm>
          <a:prstGeom prst="rect">
            <a:avLst/>
          </a:prstGeom>
          <a:ln w="50800">
            <a:solidFill>
              <a:schemeClr val="tx1">
                <a:lumMod val="95000"/>
                <a:lumOff val="5000"/>
              </a:schemeClr>
            </a:solidFill>
          </a:ln>
        </p:spPr>
      </p:pic>
      <p:sp>
        <p:nvSpPr>
          <p:cNvPr id="11" name="Rectangle 10"/>
          <p:cNvSpPr/>
          <p:nvPr/>
        </p:nvSpPr>
        <p:spPr>
          <a:xfrm>
            <a:off x="720942" y="2835223"/>
            <a:ext cx="5475923" cy="400110"/>
          </a:xfrm>
          <a:prstGeom prst="rect">
            <a:avLst/>
          </a:prstGeom>
          <a:noFill/>
        </p:spPr>
        <p:txBody>
          <a:bodyPr wrap="none" lIns="91440" tIns="45720" rIns="91440" bIns="45720">
            <a:spAutoFit/>
          </a:bodyPr>
          <a:lstStyle/>
          <a:p>
            <a:pPr algn="ctr"/>
            <a:r>
              <a:rPr lang="en-US" sz="2000" b="1" cap="none" spc="0" dirty="0">
                <a:ln w="0"/>
                <a:solidFill>
                  <a:schemeClr val="tx1"/>
                </a:solidFill>
                <a:effectLst>
                  <a:outerShdw blurRad="38100" dist="19050" dir="2700000" algn="tl" rotWithShape="0">
                    <a:schemeClr val="dk1">
                      <a:alpha val="40000"/>
                    </a:schemeClr>
                  </a:outerShdw>
                </a:effectLst>
              </a:rPr>
              <a:t>5. Developed module Animation in Preview mode</a:t>
            </a:r>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86732" y="0"/>
            <a:ext cx="1705268" cy="720679"/>
          </a:xfrm>
          <a:prstGeom prst="rect">
            <a:avLst/>
          </a:prstGeom>
        </p:spPr>
      </p:pic>
      <p:sp>
        <p:nvSpPr>
          <p:cNvPr id="13" name="Rectangle 12"/>
          <p:cNvSpPr/>
          <p:nvPr/>
        </p:nvSpPr>
        <p:spPr>
          <a:xfrm>
            <a:off x="7550232" y="1980666"/>
            <a:ext cx="1917513" cy="461665"/>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sz="2400" dirty="0">
                <a:ln w="0"/>
                <a:solidFill>
                  <a:srgbClr val="FF0000"/>
                </a:solidFill>
                <a:effectLst>
                  <a:outerShdw blurRad="38100" dist="19050" dir="2700000" algn="tl" rotWithShape="0">
                    <a:schemeClr val="dk1">
                      <a:alpha val="40000"/>
                    </a:schemeClr>
                  </a:outerShdw>
                </a:effectLst>
              </a:rPr>
              <a:t>Input Screen</a:t>
            </a:r>
          </a:p>
        </p:txBody>
      </p:sp>
      <p:sp>
        <p:nvSpPr>
          <p:cNvPr id="14" name="Footer Placeholder 13"/>
          <p:cNvSpPr>
            <a:spLocks noGrp="1"/>
          </p:cNvSpPr>
          <p:nvPr>
            <p:ph type="ftr" sz="quarter" idx="11"/>
          </p:nvPr>
        </p:nvSpPr>
        <p:spPr/>
        <p:txBody>
          <a:bodyPr/>
          <a:lstStyle/>
          <a:p>
            <a:r>
              <a:rPr lang="en-US"/>
              <a:t>Final Review - Project VIT Bhopal</a:t>
            </a:r>
            <a:endParaRPr lang="en-IN"/>
          </a:p>
        </p:txBody>
      </p:sp>
      <p:sp>
        <p:nvSpPr>
          <p:cNvPr id="15" name="Slide Number Placeholder 14"/>
          <p:cNvSpPr>
            <a:spLocks noGrp="1"/>
          </p:cNvSpPr>
          <p:nvPr>
            <p:ph type="sldNum" sz="quarter" idx="12"/>
          </p:nvPr>
        </p:nvSpPr>
        <p:spPr/>
        <p:txBody>
          <a:bodyPr/>
          <a:lstStyle/>
          <a:p>
            <a:fld id="{8B4F4D29-AE64-4DC6-AA89-A3C2A02DB1BF}" type="slidenum">
              <a:rPr lang="en-IN" smtClean="0"/>
              <a:t>9</a:t>
            </a:fld>
            <a:endParaRPr lang="en-IN"/>
          </a:p>
        </p:txBody>
      </p:sp>
    </p:spTree>
    <p:extLst>
      <p:ext uri="{BB962C8B-B14F-4D97-AF65-F5344CB8AC3E}">
        <p14:creationId xmlns:p14="http://schemas.microsoft.com/office/powerpoint/2010/main" val="1372691880"/>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391</TotalTime>
  <Words>1334</Words>
  <Application>Microsoft Office PowerPoint</Application>
  <PresentationFormat>Widescreen</PresentationFormat>
  <Paragraphs>251</Paragraphs>
  <Slides>19</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Calibri</vt:lpstr>
      <vt:lpstr>Calibri Light</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devesh kumar</dc:creator>
  <cp:lastModifiedBy>20MCA10050</cp:lastModifiedBy>
  <cp:revision>89</cp:revision>
  <dcterms:created xsi:type="dcterms:W3CDTF">2021-03-11T17:25:57Z</dcterms:created>
  <dcterms:modified xsi:type="dcterms:W3CDTF">2021-06-21T19:19:15Z</dcterms:modified>
</cp:coreProperties>
</file>